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9"/>
  </p:notesMasterIdLst>
  <p:sldIdLst>
    <p:sldId id="256" r:id="rId2"/>
    <p:sldId id="288" r:id="rId3"/>
    <p:sldId id="289" r:id="rId4"/>
    <p:sldId id="290" r:id="rId5"/>
    <p:sldId id="291" r:id="rId6"/>
    <p:sldId id="293" r:id="rId7"/>
    <p:sldId id="310" r:id="rId8"/>
    <p:sldId id="311" r:id="rId9"/>
    <p:sldId id="312" r:id="rId10"/>
    <p:sldId id="285" r:id="rId11"/>
    <p:sldId id="282" r:id="rId12"/>
    <p:sldId id="283" r:id="rId13"/>
    <p:sldId id="284" r:id="rId14"/>
    <p:sldId id="286" r:id="rId15"/>
    <p:sldId id="287" r:id="rId16"/>
    <p:sldId id="297" r:id="rId17"/>
    <p:sldId id="298" r:id="rId18"/>
    <p:sldId id="299" r:id="rId19"/>
    <p:sldId id="300" r:id="rId20"/>
    <p:sldId id="301" r:id="rId21"/>
    <p:sldId id="303" r:id="rId22"/>
    <p:sldId id="304" r:id="rId23"/>
    <p:sldId id="302" r:id="rId24"/>
    <p:sldId id="279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314" r:id="rId35"/>
    <p:sldId id="278" r:id="rId36"/>
    <p:sldId id="305" r:id="rId37"/>
    <p:sldId id="313" r:id="rId38"/>
    <p:sldId id="280" r:id="rId39"/>
    <p:sldId id="257" r:id="rId40"/>
    <p:sldId id="261" r:id="rId41"/>
    <p:sldId id="259" r:id="rId42"/>
    <p:sldId id="260" r:id="rId43"/>
    <p:sldId id="262" r:id="rId44"/>
    <p:sldId id="266" r:id="rId45"/>
    <p:sldId id="267" r:id="rId46"/>
    <p:sldId id="309" r:id="rId47"/>
    <p:sldId id="308" r:id="rId4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53"/>
    <a:srgbClr val="CCECFF"/>
    <a:srgbClr val="D0EBB3"/>
    <a:srgbClr val="FFFFCC"/>
    <a:srgbClr val="FFCCFF"/>
    <a:srgbClr val="C9DBFF"/>
    <a:srgbClr val="B0DD7F"/>
    <a:srgbClr val="FFCCCC"/>
    <a:srgbClr val="CCFFFF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BAC52F-948F-4F34-8A8A-6B259227037F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FBC993C-5809-419E-8F8A-64F36A7598E9}">
      <dgm:prSet phldrT="[Text]"/>
      <dgm:spPr>
        <a:solidFill>
          <a:srgbClr val="66CCFF">
            <a:alpha val="90000"/>
          </a:srgbClr>
        </a:solidFill>
        <a:ln>
          <a:solidFill>
            <a:schemeClr val="tx2"/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จำกัด</a:t>
          </a:r>
          <a:endParaRPr lang="en-US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A2EB8C83-812B-4003-A26B-099C05A72177}" type="parTrans" cxnId="{76D3038A-59F4-4583-A56F-AC90EB182416}">
      <dgm:prSet/>
      <dgm:spPr/>
      <dgm:t>
        <a:bodyPr/>
        <a:lstStyle/>
        <a:p>
          <a:endParaRPr lang="en-US"/>
        </a:p>
      </dgm:t>
    </dgm:pt>
    <dgm:pt modelId="{54BC9957-22C2-4F33-AA52-38CD2B72FB0C}" type="sibTrans" cxnId="{76D3038A-59F4-4583-A56F-AC90EB182416}">
      <dgm:prSet/>
      <dgm:spPr/>
      <dgm:t>
        <a:bodyPr/>
        <a:lstStyle/>
        <a:p>
          <a:endParaRPr lang="en-US"/>
        </a:p>
      </dgm:t>
    </dgm:pt>
    <dgm:pt modelId="{F499C12C-557A-4AE0-8099-282DF3A1EA81}">
      <dgm:prSet phldrT="[Text]" custT="1"/>
      <dgm:spPr>
        <a:solidFill>
          <a:srgbClr val="CCFFFF">
            <a:alpha val="90000"/>
          </a:srgbClr>
        </a:solidFill>
        <a:ln>
          <a:solidFill>
            <a:schemeClr val="tx2"/>
          </a:solidFill>
        </a:ln>
      </dgm:spPr>
      <dgm:t>
        <a:bodyPr/>
        <a:lstStyle/>
        <a:p>
          <a:pPr algn="just"/>
          <a:r>
            <a:rPr lang="th-TH" sz="2700" b="1" dirty="0" smtClean="0">
              <a:latin typeface="Cordia New" pitchFamily="34" charset="-34"/>
              <a:cs typeface="Cordia New" pitchFamily="34" charset="-34"/>
            </a:rPr>
            <a:t>สมาชิกมีความรับผิดชอบจำกัดเพียงไม่เกินจำนวนหุ้นที่ยังใช้ไม่ครบมูลค่าหุ้นที่ตนถือ</a:t>
          </a:r>
          <a:endParaRPr lang="en-US" sz="2700" b="1" dirty="0">
            <a:latin typeface="Cordia New" pitchFamily="34" charset="-34"/>
            <a:cs typeface="Cordia New" pitchFamily="34" charset="-34"/>
          </a:endParaRPr>
        </a:p>
      </dgm:t>
    </dgm:pt>
    <dgm:pt modelId="{B218D8AD-944B-4E9B-ADDC-9A174AA35FE8}" type="parTrans" cxnId="{E7146FC6-CAC4-4016-B071-5693DE4C4307}">
      <dgm:prSet/>
      <dgm:spPr/>
      <dgm:t>
        <a:bodyPr/>
        <a:lstStyle/>
        <a:p>
          <a:endParaRPr lang="en-US"/>
        </a:p>
      </dgm:t>
    </dgm:pt>
    <dgm:pt modelId="{C552CF02-175D-4B4B-AA54-2A2F6E603FED}" type="sibTrans" cxnId="{E7146FC6-CAC4-4016-B071-5693DE4C4307}">
      <dgm:prSet/>
      <dgm:spPr/>
      <dgm:t>
        <a:bodyPr/>
        <a:lstStyle/>
        <a:p>
          <a:endParaRPr lang="en-US"/>
        </a:p>
      </dgm:t>
    </dgm:pt>
    <dgm:pt modelId="{9474C985-08B5-4895-A987-8CDB9B8D6113}">
      <dgm:prSet phldrT="[Text]"/>
      <dgm:spPr>
        <a:solidFill>
          <a:srgbClr val="002060">
            <a:alpha val="50000"/>
          </a:srgbClr>
        </a:solidFill>
        <a:ln>
          <a:solidFill>
            <a:schemeClr val="tx2"/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ไม่จำกัด</a:t>
          </a:r>
          <a:endParaRPr lang="en-US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281B9D00-435E-4228-99CD-0ED810FE8A02}" type="parTrans" cxnId="{5754895E-F736-4A15-94F8-DD3262C774C8}">
      <dgm:prSet/>
      <dgm:spPr/>
      <dgm:t>
        <a:bodyPr/>
        <a:lstStyle/>
        <a:p>
          <a:endParaRPr lang="en-US"/>
        </a:p>
      </dgm:t>
    </dgm:pt>
    <dgm:pt modelId="{5A9FFE39-CAAA-4ECD-93F2-387259792347}" type="sibTrans" cxnId="{5754895E-F736-4A15-94F8-DD3262C774C8}">
      <dgm:prSet/>
      <dgm:spPr/>
      <dgm:t>
        <a:bodyPr/>
        <a:lstStyle/>
        <a:p>
          <a:endParaRPr lang="en-US"/>
        </a:p>
      </dgm:t>
    </dgm:pt>
    <dgm:pt modelId="{8EE9FE79-8E3E-4D3D-BB1C-4785A288B14B}">
      <dgm:prSet phldrT="[Text]"/>
      <dgm:spPr>
        <a:solidFill>
          <a:srgbClr val="C9DBFF">
            <a:alpha val="89804"/>
          </a:srgbClr>
        </a:solidFill>
        <a:ln>
          <a:solidFill>
            <a:schemeClr val="tx2"/>
          </a:solidFill>
        </a:ln>
      </dgm:spPr>
      <dgm:t>
        <a:bodyPr/>
        <a:lstStyle/>
        <a:p>
          <a:pPr algn="just"/>
          <a:r>
            <a:rPr lang="th-TH" b="1" dirty="0" smtClean="0">
              <a:latin typeface="Cordia New" pitchFamily="34" charset="-34"/>
              <a:cs typeface="Cordia New" pitchFamily="34" charset="-34"/>
            </a:rPr>
            <a:t>สมาชิกทุกคนมีความรับผิดชอบร่วมกันเพื่อหนี้ทั้งปวงของสหกรณ์โดยไม่จำกัด</a:t>
          </a:r>
          <a:endParaRPr lang="en-US" b="1" dirty="0">
            <a:latin typeface="Cordia New" pitchFamily="34" charset="-34"/>
            <a:cs typeface="Cordia New" pitchFamily="34" charset="-34"/>
          </a:endParaRPr>
        </a:p>
      </dgm:t>
    </dgm:pt>
    <dgm:pt modelId="{F420DA70-0C57-48AF-A40E-722E7B80BA55}" type="parTrans" cxnId="{57DD5E57-1331-4469-AC8D-06DCBB311201}">
      <dgm:prSet/>
      <dgm:spPr/>
      <dgm:t>
        <a:bodyPr/>
        <a:lstStyle/>
        <a:p>
          <a:endParaRPr lang="en-US"/>
        </a:p>
      </dgm:t>
    </dgm:pt>
    <dgm:pt modelId="{6D38264D-CE26-46BA-939D-2F9FEFC0ACC6}" type="sibTrans" cxnId="{57DD5E57-1331-4469-AC8D-06DCBB311201}">
      <dgm:prSet/>
      <dgm:spPr/>
      <dgm:t>
        <a:bodyPr/>
        <a:lstStyle/>
        <a:p>
          <a:endParaRPr lang="en-US"/>
        </a:p>
      </dgm:t>
    </dgm:pt>
    <dgm:pt modelId="{34B7ED11-FF6A-429A-8EDB-0920EC986147}" type="pres">
      <dgm:prSet presAssocID="{48BAC52F-948F-4F34-8A8A-6B25922703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A73904A-C67D-4DFE-B862-4AB281FF5D7F}" type="pres">
      <dgm:prSet presAssocID="{FFBC993C-5809-419E-8F8A-64F36A7598E9}" presName="linNode" presStyleCnt="0"/>
      <dgm:spPr/>
    </dgm:pt>
    <dgm:pt modelId="{BC2A8275-9F95-4650-9294-86E0242D4CFE}" type="pres">
      <dgm:prSet presAssocID="{FFBC993C-5809-419E-8F8A-64F36A7598E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8224E1-A811-490F-BB8F-45E046EB8910}" type="pres">
      <dgm:prSet presAssocID="{FFBC993C-5809-419E-8F8A-64F36A7598E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9FD6B-8C41-473E-AAD1-79123156B93D}" type="pres">
      <dgm:prSet presAssocID="{54BC9957-22C2-4F33-AA52-38CD2B72FB0C}" presName="sp" presStyleCnt="0"/>
      <dgm:spPr/>
    </dgm:pt>
    <dgm:pt modelId="{94FC086F-0E95-45BA-912E-00EF9C1537A2}" type="pres">
      <dgm:prSet presAssocID="{9474C985-08B5-4895-A987-8CDB9B8D6113}" presName="linNode" presStyleCnt="0"/>
      <dgm:spPr/>
    </dgm:pt>
    <dgm:pt modelId="{0D11E8E0-5A17-4C89-9EA7-0E56F301E487}" type="pres">
      <dgm:prSet presAssocID="{9474C985-08B5-4895-A987-8CDB9B8D611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1533A7C-A95F-4A8A-9F5B-D431CC53834A}" type="pres">
      <dgm:prSet presAssocID="{9474C985-08B5-4895-A987-8CDB9B8D611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54895E-F736-4A15-94F8-DD3262C774C8}" srcId="{48BAC52F-948F-4F34-8A8A-6B259227037F}" destId="{9474C985-08B5-4895-A987-8CDB9B8D6113}" srcOrd="1" destOrd="0" parTransId="{281B9D00-435E-4228-99CD-0ED810FE8A02}" sibTransId="{5A9FFE39-CAAA-4ECD-93F2-387259792347}"/>
    <dgm:cxn modelId="{35BD0FB7-DB21-4F69-9456-CC7D3036F2A2}" type="presOf" srcId="{8EE9FE79-8E3E-4D3D-BB1C-4785A288B14B}" destId="{81533A7C-A95F-4A8A-9F5B-D431CC53834A}" srcOrd="0" destOrd="0" presId="urn:microsoft.com/office/officeart/2005/8/layout/vList5"/>
    <dgm:cxn modelId="{FE2C75D3-D774-4EA1-89DA-51B60CD2F2B0}" type="presOf" srcId="{9474C985-08B5-4895-A987-8CDB9B8D6113}" destId="{0D11E8E0-5A17-4C89-9EA7-0E56F301E487}" srcOrd="0" destOrd="0" presId="urn:microsoft.com/office/officeart/2005/8/layout/vList5"/>
    <dgm:cxn modelId="{E7146FC6-CAC4-4016-B071-5693DE4C4307}" srcId="{FFBC993C-5809-419E-8F8A-64F36A7598E9}" destId="{F499C12C-557A-4AE0-8099-282DF3A1EA81}" srcOrd="0" destOrd="0" parTransId="{B218D8AD-944B-4E9B-ADDC-9A174AA35FE8}" sibTransId="{C552CF02-175D-4B4B-AA54-2A2F6E603FED}"/>
    <dgm:cxn modelId="{1447436F-6845-4FDA-93F0-B2CCD6C5C730}" type="presOf" srcId="{FFBC993C-5809-419E-8F8A-64F36A7598E9}" destId="{BC2A8275-9F95-4650-9294-86E0242D4CFE}" srcOrd="0" destOrd="0" presId="urn:microsoft.com/office/officeart/2005/8/layout/vList5"/>
    <dgm:cxn modelId="{57DD5E57-1331-4469-AC8D-06DCBB311201}" srcId="{9474C985-08B5-4895-A987-8CDB9B8D6113}" destId="{8EE9FE79-8E3E-4D3D-BB1C-4785A288B14B}" srcOrd="0" destOrd="0" parTransId="{F420DA70-0C57-48AF-A40E-722E7B80BA55}" sibTransId="{6D38264D-CE26-46BA-939D-2F9FEFC0ACC6}"/>
    <dgm:cxn modelId="{76D3038A-59F4-4583-A56F-AC90EB182416}" srcId="{48BAC52F-948F-4F34-8A8A-6B259227037F}" destId="{FFBC993C-5809-419E-8F8A-64F36A7598E9}" srcOrd="0" destOrd="0" parTransId="{A2EB8C83-812B-4003-A26B-099C05A72177}" sibTransId="{54BC9957-22C2-4F33-AA52-38CD2B72FB0C}"/>
    <dgm:cxn modelId="{6902C02D-E607-4AF2-B1AE-AC1025C3D716}" type="presOf" srcId="{48BAC52F-948F-4F34-8A8A-6B259227037F}" destId="{34B7ED11-FF6A-429A-8EDB-0920EC986147}" srcOrd="0" destOrd="0" presId="urn:microsoft.com/office/officeart/2005/8/layout/vList5"/>
    <dgm:cxn modelId="{69CE145F-F4E1-4655-8409-3CBCF8D2BF0C}" type="presOf" srcId="{F499C12C-557A-4AE0-8099-282DF3A1EA81}" destId="{5D8224E1-A811-490F-BB8F-45E046EB8910}" srcOrd="0" destOrd="0" presId="urn:microsoft.com/office/officeart/2005/8/layout/vList5"/>
    <dgm:cxn modelId="{CB9A5353-21CA-483E-9156-5FB6029C743A}" type="presParOf" srcId="{34B7ED11-FF6A-429A-8EDB-0920EC986147}" destId="{AA73904A-C67D-4DFE-B862-4AB281FF5D7F}" srcOrd="0" destOrd="0" presId="urn:microsoft.com/office/officeart/2005/8/layout/vList5"/>
    <dgm:cxn modelId="{2C05A769-ECED-484D-883B-FF47D837E33A}" type="presParOf" srcId="{AA73904A-C67D-4DFE-B862-4AB281FF5D7F}" destId="{BC2A8275-9F95-4650-9294-86E0242D4CFE}" srcOrd="0" destOrd="0" presId="urn:microsoft.com/office/officeart/2005/8/layout/vList5"/>
    <dgm:cxn modelId="{B31387A0-FA28-4C00-992D-99AD67A19682}" type="presParOf" srcId="{AA73904A-C67D-4DFE-B862-4AB281FF5D7F}" destId="{5D8224E1-A811-490F-BB8F-45E046EB8910}" srcOrd="1" destOrd="0" presId="urn:microsoft.com/office/officeart/2005/8/layout/vList5"/>
    <dgm:cxn modelId="{77B9D03F-D318-43B5-9222-EE812F1A96B4}" type="presParOf" srcId="{34B7ED11-FF6A-429A-8EDB-0920EC986147}" destId="{6D79FD6B-8C41-473E-AAD1-79123156B93D}" srcOrd="1" destOrd="0" presId="urn:microsoft.com/office/officeart/2005/8/layout/vList5"/>
    <dgm:cxn modelId="{D3DED49E-F683-4FE3-9AA0-716747F64280}" type="presParOf" srcId="{34B7ED11-FF6A-429A-8EDB-0920EC986147}" destId="{94FC086F-0E95-45BA-912E-00EF9C1537A2}" srcOrd="2" destOrd="0" presId="urn:microsoft.com/office/officeart/2005/8/layout/vList5"/>
    <dgm:cxn modelId="{467EE346-8DA8-4AF1-91CD-37A319886F16}" type="presParOf" srcId="{94FC086F-0E95-45BA-912E-00EF9C1537A2}" destId="{0D11E8E0-5A17-4C89-9EA7-0E56F301E487}" srcOrd="0" destOrd="0" presId="urn:microsoft.com/office/officeart/2005/8/layout/vList5"/>
    <dgm:cxn modelId="{6A0BCBE5-035D-46C9-A711-4574610012BC}" type="presParOf" srcId="{94FC086F-0E95-45BA-912E-00EF9C1537A2}" destId="{81533A7C-A95F-4A8A-9F5B-D431CC53834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59DDF0-B122-4368-9A28-23E47EAAEEA2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C51BBF-A0A2-4B0C-A820-B1A2C9399F8E}">
      <dgm:prSet phldrT="[Text]"/>
      <dgm:spPr>
        <a:solidFill>
          <a:srgbClr val="FFC000"/>
        </a:solidFill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สหกรณ์</a:t>
          </a:r>
          <a:endParaRPr lang="en-US" b="1" dirty="0">
            <a:solidFill>
              <a:schemeClr val="tx1"/>
            </a:solidFill>
          </a:endParaRPr>
        </a:p>
      </dgm:t>
    </dgm:pt>
    <dgm:pt modelId="{C1DA51C3-123A-48E5-BF67-82B3C55EE93A}" type="parTrans" cxnId="{2C6A90FC-9637-4EF8-BE58-9C5CF53079D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5FE80E4-5F00-4663-BA28-97AFD185B7FE}" type="sibTrans" cxnId="{2C6A90FC-9637-4EF8-BE58-9C5CF53079D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3DCF841-4510-4666-B1CE-786750AA3FF2}">
      <dgm:prSet phldrT="[Text]"/>
      <dgm:spPr>
        <a:solidFill>
          <a:srgbClr val="FFCCCC"/>
        </a:solidFill>
        <a:ln>
          <a:solidFill>
            <a:schemeClr val="tx2"/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การเกษตร</a:t>
          </a:r>
          <a:endParaRPr lang="en-US" b="1" dirty="0">
            <a:solidFill>
              <a:schemeClr val="tx1"/>
            </a:solidFill>
          </a:endParaRPr>
        </a:p>
      </dgm:t>
    </dgm:pt>
    <dgm:pt modelId="{2633B901-A60F-4144-AAEF-007926CC5CFC}" type="parTrans" cxnId="{3A942A27-423E-4449-8C7F-A4CE82C07F6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89D9B31-0DF8-47AB-9DF7-1904B0EA63FE}" type="sibTrans" cxnId="{3A942A27-423E-4449-8C7F-A4CE82C07F6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D7CDE84-5F19-468B-843A-55F9BDE27AF6}">
      <dgm:prSet phldrT="[Text]"/>
      <dgm:spPr>
        <a:solidFill>
          <a:srgbClr val="B0DD7F"/>
        </a:solidFill>
        <a:ln>
          <a:solidFill>
            <a:schemeClr val="tx2"/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นิคม</a:t>
          </a:r>
          <a:endParaRPr lang="en-US" b="1" dirty="0">
            <a:solidFill>
              <a:schemeClr val="tx1"/>
            </a:solidFill>
          </a:endParaRPr>
        </a:p>
      </dgm:t>
    </dgm:pt>
    <dgm:pt modelId="{EC14FA5B-05E4-4CAB-835D-CA96F0476ADD}" type="parTrans" cxnId="{E89681F7-68CF-4981-A1D1-BC90FFD4E34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3061439-482E-4C85-983E-6E289A443A3B}" type="sibTrans" cxnId="{E89681F7-68CF-4981-A1D1-BC90FFD4E34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18E235D-4B49-43FA-BA3C-8B7795C04DBD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ประมง</a:t>
          </a:r>
          <a:endParaRPr lang="en-US" b="1" dirty="0">
            <a:solidFill>
              <a:schemeClr val="tx1"/>
            </a:solidFill>
          </a:endParaRPr>
        </a:p>
      </dgm:t>
    </dgm:pt>
    <dgm:pt modelId="{9166887D-180E-4B89-BCCE-5CE079DBE82A}" type="parTrans" cxnId="{58473377-9844-466E-B9F1-697DB564D8C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F90B90E-6B86-4C3E-8758-767FA4F66429}" type="sibTrans" cxnId="{58473377-9844-466E-B9F1-697DB564D8C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86B622C-A0B3-49DD-888B-86F3B3E58F94}">
      <dgm:prSet phldrT="[Text]"/>
      <dgm:spPr>
        <a:solidFill>
          <a:srgbClr val="FF5353"/>
        </a:solidFill>
        <a:ln>
          <a:solidFill>
            <a:schemeClr val="tx2"/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ร้านค้า</a:t>
          </a:r>
          <a:endParaRPr lang="en-US" b="1" dirty="0">
            <a:solidFill>
              <a:schemeClr val="tx1"/>
            </a:solidFill>
          </a:endParaRPr>
        </a:p>
      </dgm:t>
    </dgm:pt>
    <dgm:pt modelId="{B32C81E3-E201-4F44-9F6D-2BE2E714ABDB}" type="parTrans" cxnId="{83A66421-7BA6-417A-B261-C846A91834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CB70538-A405-417E-888D-935EC7D3D36B}" type="sibTrans" cxnId="{83A66421-7BA6-417A-B261-C846A91834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F0C5D8C-CBDC-4754-93B9-98E138637FBD}">
      <dgm:prSet/>
      <dgm:spPr>
        <a:solidFill>
          <a:srgbClr val="FFFFCC"/>
        </a:solidFill>
        <a:ln>
          <a:solidFill>
            <a:schemeClr val="tx2"/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ออมทรัพย์</a:t>
          </a:r>
          <a:endParaRPr lang="en-US" b="1" dirty="0">
            <a:solidFill>
              <a:schemeClr val="tx1"/>
            </a:solidFill>
          </a:endParaRPr>
        </a:p>
      </dgm:t>
    </dgm:pt>
    <dgm:pt modelId="{22405077-56FF-4C68-BB7C-613D90DA723E}" type="parTrans" cxnId="{5561D246-22FB-4FEA-B46E-7EC8703A83B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EFF851F-C8B0-4C83-844C-6845A41E66AC}" type="sibTrans" cxnId="{5561D246-22FB-4FEA-B46E-7EC8703A83B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B354770-DC7D-4E98-98D1-D4D3742344D7}">
      <dgm:prSet/>
      <dgm:spPr>
        <a:solidFill>
          <a:srgbClr val="CCECFF"/>
        </a:solidFill>
        <a:ln>
          <a:solidFill>
            <a:schemeClr val="tx2"/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บริการ</a:t>
          </a:r>
          <a:endParaRPr lang="en-US" b="1" dirty="0">
            <a:solidFill>
              <a:schemeClr val="tx1"/>
            </a:solidFill>
          </a:endParaRPr>
        </a:p>
      </dgm:t>
    </dgm:pt>
    <dgm:pt modelId="{0ED4EF9A-40A5-478D-851B-930550530CE6}" type="parTrans" cxnId="{F3DF2B64-4BD4-4F14-B4E9-AF8311627CF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B764DCB-D05A-49FE-8471-D772A8A72F9A}" type="sibTrans" cxnId="{F3DF2B64-4BD4-4F14-B4E9-AF8311627CF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0DDEE8A-E511-488F-B35D-779BBCB6D10A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เครดิตยูเนี่ยน</a:t>
          </a:r>
          <a:endParaRPr lang="th-TH" b="1" dirty="0">
            <a:solidFill>
              <a:schemeClr val="tx1"/>
            </a:solidFill>
          </a:endParaRPr>
        </a:p>
      </dgm:t>
    </dgm:pt>
    <dgm:pt modelId="{2CA6A9B3-5C4F-4033-97D7-C831AE0F2389}" type="parTrans" cxnId="{2D4AD06F-0DFE-40AC-B69E-AD6CD74A8E90}">
      <dgm:prSet/>
      <dgm:spPr/>
      <dgm:t>
        <a:bodyPr/>
        <a:lstStyle/>
        <a:p>
          <a:endParaRPr lang="th-TH"/>
        </a:p>
      </dgm:t>
    </dgm:pt>
    <dgm:pt modelId="{65C634DB-2306-4DEA-979D-95EB7C066C22}" type="sibTrans" cxnId="{2D4AD06F-0DFE-40AC-B69E-AD6CD74A8E90}">
      <dgm:prSet/>
      <dgm:spPr/>
      <dgm:t>
        <a:bodyPr/>
        <a:lstStyle/>
        <a:p>
          <a:endParaRPr lang="th-TH"/>
        </a:p>
      </dgm:t>
    </dgm:pt>
    <dgm:pt modelId="{F182700F-96A4-4E64-8979-E086504AE7D2}" type="pres">
      <dgm:prSet presAssocID="{7359DDF0-B122-4368-9A28-23E47EAAEE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F749778-B976-4EC6-993F-F404823DC61D}" type="pres">
      <dgm:prSet presAssocID="{ADC51BBF-A0A2-4B0C-A820-B1A2C9399F8E}" presName="centerShape" presStyleLbl="node0" presStyleIdx="0" presStyleCnt="1"/>
      <dgm:spPr/>
      <dgm:t>
        <a:bodyPr/>
        <a:lstStyle/>
        <a:p>
          <a:endParaRPr lang="en-US"/>
        </a:p>
      </dgm:t>
    </dgm:pt>
    <dgm:pt modelId="{5227D688-47A8-4066-807E-EC92C339986F}" type="pres">
      <dgm:prSet presAssocID="{2633B901-A60F-4144-AAEF-007926CC5CFC}" presName="Name9" presStyleLbl="parChTrans1D2" presStyleIdx="0" presStyleCnt="7"/>
      <dgm:spPr/>
      <dgm:t>
        <a:bodyPr/>
        <a:lstStyle/>
        <a:p>
          <a:endParaRPr lang="th-TH"/>
        </a:p>
      </dgm:t>
    </dgm:pt>
    <dgm:pt modelId="{22824F85-A47E-46B4-B484-8416FA6A2BC7}" type="pres">
      <dgm:prSet presAssocID="{2633B901-A60F-4144-AAEF-007926CC5CFC}" presName="connTx" presStyleLbl="parChTrans1D2" presStyleIdx="0" presStyleCnt="7"/>
      <dgm:spPr/>
      <dgm:t>
        <a:bodyPr/>
        <a:lstStyle/>
        <a:p>
          <a:endParaRPr lang="th-TH"/>
        </a:p>
      </dgm:t>
    </dgm:pt>
    <dgm:pt modelId="{EE6C81C6-0EE6-4202-A72A-CB3F7D588A8C}" type="pres">
      <dgm:prSet presAssocID="{23DCF841-4510-4666-B1CE-786750AA3FF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3EA63C-E8F2-439A-A447-8D78A22F136C}" type="pres">
      <dgm:prSet presAssocID="{EC14FA5B-05E4-4CAB-835D-CA96F0476ADD}" presName="Name9" presStyleLbl="parChTrans1D2" presStyleIdx="1" presStyleCnt="7"/>
      <dgm:spPr/>
      <dgm:t>
        <a:bodyPr/>
        <a:lstStyle/>
        <a:p>
          <a:endParaRPr lang="th-TH"/>
        </a:p>
      </dgm:t>
    </dgm:pt>
    <dgm:pt modelId="{4468EEBA-5D96-49F4-9308-005245270994}" type="pres">
      <dgm:prSet presAssocID="{EC14FA5B-05E4-4CAB-835D-CA96F0476ADD}" presName="connTx" presStyleLbl="parChTrans1D2" presStyleIdx="1" presStyleCnt="7"/>
      <dgm:spPr/>
      <dgm:t>
        <a:bodyPr/>
        <a:lstStyle/>
        <a:p>
          <a:endParaRPr lang="th-TH"/>
        </a:p>
      </dgm:t>
    </dgm:pt>
    <dgm:pt modelId="{E9C2658E-01FA-4BA2-93B5-8CE90BC7E89B}" type="pres">
      <dgm:prSet presAssocID="{FD7CDE84-5F19-468B-843A-55F9BDE27AF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D2CC972-BE23-4D10-AD9F-B6EBBA685CFC}" type="pres">
      <dgm:prSet presAssocID="{9166887D-180E-4B89-BCCE-5CE079DBE82A}" presName="Name9" presStyleLbl="parChTrans1D2" presStyleIdx="2" presStyleCnt="7"/>
      <dgm:spPr/>
      <dgm:t>
        <a:bodyPr/>
        <a:lstStyle/>
        <a:p>
          <a:endParaRPr lang="th-TH"/>
        </a:p>
      </dgm:t>
    </dgm:pt>
    <dgm:pt modelId="{DD0F11AE-161A-4ABE-A83F-6C2498A4C59C}" type="pres">
      <dgm:prSet presAssocID="{9166887D-180E-4B89-BCCE-5CE079DBE82A}" presName="connTx" presStyleLbl="parChTrans1D2" presStyleIdx="2" presStyleCnt="7"/>
      <dgm:spPr/>
      <dgm:t>
        <a:bodyPr/>
        <a:lstStyle/>
        <a:p>
          <a:endParaRPr lang="th-TH"/>
        </a:p>
      </dgm:t>
    </dgm:pt>
    <dgm:pt modelId="{4951700A-EA8B-4EE0-8B6A-C6D8DAC861D2}" type="pres">
      <dgm:prSet presAssocID="{E18E235D-4B49-43FA-BA3C-8B7795C04DB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F0E073-B037-4A3F-BFC7-2EB676384C9E}" type="pres">
      <dgm:prSet presAssocID="{B32C81E3-E201-4F44-9F6D-2BE2E714ABDB}" presName="Name9" presStyleLbl="parChTrans1D2" presStyleIdx="3" presStyleCnt="7"/>
      <dgm:spPr/>
      <dgm:t>
        <a:bodyPr/>
        <a:lstStyle/>
        <a:p>
          <a:endParaRPr lang="th-TH"/>
        </a:p>
      </dgm:t>
    </dgm:pt>
    <dgm:pt modelId="{AC9B6E68-D920-4C89-95BC-35DA718AABF1}" type="pres">
      <dgm:prSet presAssocID="{B32C81E3-E201-4F44-9F6D-2BE2E714ABDB}" presName="connTx" presStyleLbl="parChTrans1D2" presStyleIdx="3" presStyleCnt="7"/>
      <dgm:spPr/>
      <dgm:t>
        <a:bodyPr/>
        <a:lstStyle/>
        <a:p>
          <a:endParaRPr lang="th-TH"/>
        </a:p>
      </dgm:t>
    </dgm:pt>
    <dgm:pt modelId="{31DC3DA9-1292-4F11-ADF9-F2521EEBCC00}" type="pres">
      <dgm:prSet presAssocID="{F86B622C-A0B3-49DD-888B-86F3B3E58F9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5BE592C-6679-4F72-915E-57C19D7332FA}" type="pres">
      <dgm:prSet presAssocID="{22405077-56FF-4C68-BB7C-613D90DA723E}" presName="Name9" presStyleLbl="parChTrans1D2" presStyleIdx="4" presStyleCnt="7"/>
      <dgm:spPr/>
      <dgm:t>
        <a:bodyPr/>
        <a:lstStyle/>
        <a:p>
          <a:endParaRPr lang="th-TH"/>
        </a:p>
      </dgm:t>
    </dgm:pt>
    <dgm:pt modelId="{42DEA6FB-A700-418A-B9BE-843FC2723D09}" type="pres">
      <dgm:prSet presAssocID="{22405077-56FF-4C68-BB7C-613D90DA723E}" presName="connTx" presStyleLbl="parChTrans1D2" presStyleIdx="4" presStyleCnt="7"/>
      <dgm:spPr/>
      <dgm:t>
        <a:bodyPr/>
        <a:lstStyle/>
        <a:p>
          <a:endParaRPr lang="th-TH"/>
        </a:p>
      </dgm:t>
    </dgm:pt>
    <dgm:pt modelId="{6B3E9B87-D5DC-4ABA-9C4C-715EA3FB5946}" type="pres">
      <dgm:prSet presAssocID="{DF0C5D8C-CBDC-4754-93B9-98E138637FB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831395-04D8-49E8-AC78-D5B9E1B65187}" type="pres">
      <dgm:prSet presAssocID="{0ED4EF9A-40A5-478D-851B-930550530CE6}" presName="Name9" presStyleLbl="parChTrans1D2" presStyleIdx="5" presStyleCnt="7"/>
      <dgm:spPr/>
      <dgm:t>
        <a:bodyPr/>
        <a:lstStyle/>
        <a:p>
          <a:endParaRPr lang="th-TH"/>
        </a:p>
      </dgm:t>
    </dgm:pt>
    <dgm:pt modelId="{DE729090-4A77-42BB-9009-A986D4180E81}" type="pres">
      <dgm:prSet presAssocID="{0ED4EF9A-40A5-478D-851B-930550530CE6}" presName="connTx" presStyleLbl="parChTrans1D2" presStyleIdx="5" presStyleCnt="7"/>
      <dgm:spPr/>
      <dgm:t>
        <a:bodyPr/>
        <a:lstStyle/>
        <a:p>
          <a:endParaRPr lang="th-TH"/>
        </a:p>
      </dgm:t>
    </dgm:pt>
    <dgm:pt modelId="{326B8709-0404-4549-B0C2-CA806DE19104}" type="pres">
      <dgm:prSet presAssocID="{7B354770-DC7D-4E98-98D1-D4D3742344D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60CDFA6-D105-4C93-A062-1D4966C79E88}" type="pres">
      <dgm:prSet presAssocID="{2CA6A9B3-5C4F-4033-97D7-C831AE0F2389}" presName="Name9" presStyleLbl="parChTrans1D2" presStyleIdx="6" presStyleCnt="7"/>
      <dgm:spPr/>
      <dgm:t>
        <a:bodyPr/>
        <a:lstStyle/>
        <a:p>
          <a:endParaRPr lang="th-TH"/>
        </a:p>
      </dgm:t>
    </dgm:pt>
    <dgm:pt modelId="{E716382A-7B4E-4909-A63C-334948693B45}" type="pres">
      <dgm:prSet presAssocID="{2CA6A9B3-5C4F-4033-97D7-C831AE0F2389}" presName="connTx" presStyleLbl="parChTrans1D2" presStyleIdx="6" presStyleCnt="7"/>
      <dgm:spPr/>
      <dgm:t>
        <a:bodyPr/>
        <a:lstStyle/>
        <a:p>
          <a:endParaRPr lang="th-TH"/>
        </a:p>
      </dgm:t>
    </dgm:pt>
    <dgm:pt modelId="{31A42CDA-5FA1-4FBD-B278-D849DED3F147}" type="pres">
      <dgm:prSet presAssocID="{50DDEE8A-E511-488F-B35D-779BBCB6D10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5F3B0D2-1F14-477A-847C-826C6DF6F774}" type="presOf" srcId="{22405077-56FF-4C68-BB7C-613D90DA723E}" destId="{42DEA6FB-A700-418A-B9BE-843FC2723D09}" srcOrd="1" destOrd="0" presId="urn:microsoft.com/office/officeart/2005/8/layout/radial1"/>
    <dgm:cxn modelId="{83A66421-7BA6-417A-B261-C846A9183426}" srcId="{ADC51BBF-A0A2-4B0C-A820-B1A2C9399F8E}" destId="{F86B622C-A0B3-49DD-888B-86F3B3E58F94}" srcOrd="3" destOrd="0" parTransId="{B32C81E3-E201-4F44-9F6D-2BE2E714ABDB}" sibTransId="{CCB70538-A405-417E-888D-935EC7D3D36B}"/>
    <dgm:cxn modelId="{30B041D8-FC02-433F-A6C3-B1A572F926F9}" type="presOf" srcId="{EC14FA5B-05E4-4CAB-835D-CA96F0476ADD}" destId="{4468EEBA-5D96-49F4-9308-005245270994}" srcOrd="1" destOrd="0" presId="urn:microsoft.com/office/officeart/2005/8/layout/radial1"/>
    <dgm:cxn modelId="{F568C86B-6AED-4955-9CAE-A26B5DD555DF}" type="presOf" srcId="{FD7CDE84-5F19-468B-843A-55F9BDE27AF6}" destId="{E9C2658E-01FA-4BA2-93B5-8CE90BC7E89B}" srcOrd="0" destOrd="0" presId="urn:microsoft.com/office/officeart/2005/8/layout/radial1"/>
    <dgm:cxn modelId="{90471800-9776-49C6-879C-8D915192E37D}" type="presOf" srcId="{7359DDF0-B122-4368-9A28-23E47EAAEEA2}" destId="{F182700F-96A4-4E64-8979-E086504AE7D2}" srcOrd="0" destOrd="0" presId="urn:microsoft.com/office/officeart/2005/8/layout/radial1"/>
    <dgm:cxn modelId="{2C6A90FC-9637-4EF8-BE58-9C5CF53079D5}" srcId="{7359DDF0-B122-4368-9A28-23E47EAAEEA2}" destId="{ADC51BBF-A0A2-4B0C-A820-B1A2C9399F8E}" srcOrd="0" destOrd="0" parTransId="{C1DA51C3-123A-48E5-BF67-82B3C55EE93A}" sibTransId="{75FE80E4-5F00-4663-BA28-97AFD185B7FE}"/>
    <dgm:cxn modelId="{0B3AB3EE-E646-4A8E-B1F6-BE031962AF42}" type="presOf" srcId="{2CA6A9B3-5C4F-4033-97D7-C831AE0F2389}" destId="{460CDFA6-D105-4C93-A062-1D4966C79E88}" srcOrd="0" destOrd="0" presId="urn:microsoft.com/office/officeart/2005/8/layout/radial1"/>
    <dgm:cxn modelId="{1C14EE5F-6C98-459E-83B1-3E59537D655C}" type="presOf" srcId="{50DDEE8A-E511-488F-B35D-779BBCB6D10A}" destId="{31A42CDA-5FA1-4FBD-B278-D849DED3F147}" srcOrd="0" destOrd="0" presId="urn:microsoft.com/office/officeart/2005/8/layout/radial1"/>
    <dgm:cxn modelId="{F061DB67-18D0-4996-9204-1F5EF382829E}" type="presOf" srcId="{9166887D-180E-4B89-BCCE-5CE079DBE82A}" destId="{DD0F11AE-161A-4ABE-A83F-6C2498A4C59C}" srcOrd="1" destOrd="0" presId="urn:microsoft.com/office/officeart/2005/8/layout/radial1"/>
    <dgm:cxn modelId="{6A79AD37-9CB2-49FE-B6C0-0A7203D3E074}" type="presOf" srcId="{F86B622C-A0B3-49DD-888B-86F3B3E58F94}" destId="{31DC3DA9-1292-4F11-ADF9-F2521EEBCC00}" srcOrd="0" destOrd="0" presId="urn:microsoft.com/office/officeart/2005/8/layout/radial1"/>
    <dgm:cxn modelId="{34E648B1-463C-486B-9DCA-A70CDAFDBA07}" type="presOf" srcId="{DF0C5D8C-CBDC-4754-93B9-98E138637FBD}" destId="{6B3E9B87-D5DC-4ABA-9C4C-715EA3FB5946}" srcOrd="0" destOrd="0" presId="urn:microsoft.com/office/officeart/2005/8/layout/radial1"/>
    <dgm:cxn modelId="{CFF2832D-26EA-45AC-BF71-E508F7B9C1F7}" type="presOf" srcId="{ADC51BBF-A0A2-4B0C-A820-B1A2C9399F8E}" destId="{BF749778-B976-4EC6-993F-F404823DC61D}" srcOrd="0" destOrd="0" presId="urn:microsoft.com/office/officeart/2005/8/layout/radial1"/>
    <dgm:cxn modelId="{FBC2CB99-68EB-4083-AADC-4A3A083E67B5}" type="presOf" srcId="{2633B901-A60F-4144-AAEF-007926CC5CFC}" destId="{5227D688-47A8-4066-807E-EC92C339986F}" srcOrd="0" destOrd="0" presId="urn:microsoft.com/office/officeart/2005/8/layout/radial1"/>
    <dgm:cxn modelId="{37FAD8D8-923D-4902-A4A8-5601E884C7D4}" type="presOf" srcId="{B32C81E3-E201-4F44-9F6D-2BE2E714ABDB}" destId="{69F0E073-B037-4A3F-BFC7-2EB676384C9E}" srcOrd="0" destOrd="0" presId="urn:microsoft.com/office/officeart/2005/8/layout/radial1"/>
    <dgm:cxn modelId="{0D2DCB40-BDB6-48EC-9C46-AA62332EF8AE}" type="presOf" srcId="{0ED4EF9A-40A5-478D-851B-930550530CE6}" destId="{82831395-04D8-49E8-AC78-D5B9E1B65187}" srcOrd="0" destOrd="0" presId="urn:microsoft.com/office/officeart/2005/8/layout/radial1"/>
    <dgm:cxn modelId="{F3DF2B64-4BD4-4F14-B4E9-AF8311627CF7}" srcId="{ADC51BBF-A0A2-4B0C-A820-B1A2C9399F8E}" destId="{7B354770-DC7D-4E98-98D1-D4D3742344D7}" srcOrd="5" destOrd="0" parTransId="{0ED4EF9A-40A5-478D-851B-930550530CE6}" sibTransId="{2B764DCB-D05A-49FE-8471-D772A8A72F9A}"/>
    <dgm:cxn modelId="{2D4AD06F-0DFE-40AC-B69E-AD6CD74A8E90}" srcId="{ADC51BBF-A0A2-4B0C-A820-B1A2C9399F8E}" destId="{50DDEE8A-E511-488F-B35D-779BBCB6D10A}" srcOrd="6" destOrd="0" parTransId="{2CA6A9B3-5C4F-4033-97D7-C831AE0F2389}" sibTransId="{65C634DB-2306-4DEA-979D-95EB7C066C22}"/>
    <dgm:cxn modelId="{58473377-9844-466E-B9F1-697DB564D8C7}" srcId="{ADC51BBF-A0A2-4B0C-A820-B1A2C9399F8E}" destId="{E18E235D-4B49-43FA-BA3C-8B7795C04DBD}" srcOrd="2" destOrd="0" parTransId="{9166887D-180E-4B89-BCCE-5CE079DBE82A}" sibTransId="{DF90B90E-6B86-4C3E-8758-767FA4F66429}"/>
    <dgm:cxn modelId="{E89681F7-68CF-4981-A1D1-BC90FFD4E34E}" srcId="{ADC51BBF-A0A2-4B0C-A820-B1A2C9399F8E}" destId="{FD7CDE84-5F19-468B-843A-55F9BDE27AF6}" srcOrd="1" destOrd="0" parTransId="{EC14FA5B-05E4-4CAB-835D-CA96F0476ADD}" sibTransId="{C3061439-482E-4C85-983E-6E289A443A3B}"/>
    <dgm:cxn modelId="{8CFE0E8B-869A-4C08-9ABA-3113F34FDF72}" type="presOf" srcId="{E18E235D-4B49-43FA-BA3C-8B7795C04DBD}" destId="{4951700A-EA8B-4EE0-8B6A-C6D8DAC861D2}" srcOrd="0" destOrd="0" presId="urn:microsoft.com/office/officeart/2005/8/layout/radial1"/>
    <dgm:cxn modelId="{E9433B2F-790A-4A76-96D5-BC6EE04D4606}" type="presOf" srcId="{22405077-56FF-4C68-BB7C-613D90DA723E}" destId="{45BE592C-6679-4F72-915E-57C19D7332FA}" srcOrd="0" destOrd="0" presId="urn:microsoft.com/office/officeart/2005/8/layout/radial1"/>
    <dgm:cxn modelId="{432B5643-55FF-4779-89C9-3D3F0E5B82ED}" type="presOf" srcId="{0ED4EF9A-40A5-478D-851B-930550530CE6}" destId="{DE729090-4A77-42BB-9009-A986D4180E81}" srcOrd="1" destOrd="0" presId="urn:microsoft.com/office/officeart/2005/8/layout/radial1"/>
    <dgm:cxn modelId="{3A942A27-423E-4449-8C7F-A4CE82C07F65}" srcId="{ADC51BBF-A0A2-4B0C-A820-B1A2C9399F8E}" destId="{23DCF841-4510-4666-B1CE-786750AA3FF2}" srcOrd="0" destOrd="0" parTransId="{2633B901-A60F-4144-AAEF-007926CC5CFC}" sibTransId="{389D9B31-0DF8-47AB-9DF7-1904B0EA63FE}"/>
    <dgm:cxn modelId="{CF87E4C5-AEB3-43C4-B4FC-06384AE1E83F}" type="presOf" srcId="{9166887D-180E-4B89-BCCE-5CE079DBE82A}" destId="{CD2CC972-BE23-4D10-AD9F-B6EBBA685CFC}" srcOrd="0" destOrd="0" presId="urn:microsoft.com/office/officeart/2005/8/layout/radial1"/>
    <dgm:cxn modelId="{2DCE3D12-4BE4-4DDE-8453-70A60B4C7D33}" type="presOf" srcId="{23DCF841-4510-4666-B1CE-786750AA3FF2}" destId="{EE6C81C6-0EE6-4202-A72A-CB3F7D588A8C}" srcOrd="0" destOrd="0" presId="urn:microsoft.com/office/officeart/2005/8/layout/radial1"/>
    <dgm:cxn modelId="{5561D246-22FB-4FEA-B46E-7EC8703A83B1}" srcId="{ADC51BBF-A0A2-4B0C-A820-B1A2C9399F8E}" destId="{DF0C5D8C-CBDC-4754-93B9-98E138637FBD}" srcOrd="4" destOrd="0" parTransId="{22405077-56FF-4C68-BB7C-613D90DA723E}" sibTransId="{3EFF851F-C8B0-4C83-844C-6845A41E66AC}"/>
    <dgm:cxn modelId="{E98089D4-3837-4648-939C-CB1D87B87BCE}" type="presOf" srcId="{2CA6A9B3-5C4F-4033-97D7-C831AE0F2389}" destId="{E716382A-7B4E-4909-A63C-334948693B45}" srcOrd="1" destOrd="0" presId="urn:microsoft.com/office/officeart/2005/8/layout/radial1"/>
    <dgm:cxn modelId="{F403168E-2DD9-468A-845F-E85496CFC071}" type="presOf" srcId="{B32C81E3-E201-4F44-9F6D-2BE2E714ABDB}" destId="{AC9B6E68-D920-4C89-95BC-35DA718AABF1}" srcOrd="1" destOrd="0" presId="urn:microsoft.com/office/officeart/2005/8/layout/radial1"/>
    <dgm:cxn modelId="{81D1B27F-B614-4B96-AA61-778B2DC80B60}" type="presOf" srcId="{2633B901-A60F-4144-AAEF-007926CC5CFC}" destId="{22824F85-A47E-46B4-B484-8416FA6A2BC7}" srcOrd="1" destOrd="0" presId="urn:microsoft.com/office/officeart/2005/8/layout/radial1"/>
    <dgm:cxn modelId="{D4B69694-D0AD-476A-BBCB-31BFA0874418}" type="presOf" srcId="{7B354770-DC7D-4E98-98D1-D4D3742344D7}" destId="{326B8709-0404-4549-B0C2-CA806DE19104}" srcOrd="0" destOrd="0" presId="urn:microsoft.com/office/officeart/2005/8/layout/radial1"/>
    <dgm:cxn modelId="{FF728203-0D47-4385-9ABB-139D1B02857D}" type="presOf" srcId="{EC14FA5B-05E4-4CAB-835D-CA96F0476ADD}" destId="{CA3EA63C-E8F2-439A-A447-8D78A22F136C}" srcOrd="0" destOrd="0" presId="urn:microsoft.com/office/officeart/2005/8/layout/radial1"/>
    <dgm:cxn modelId="{883417CF-7A61-49A2-942D-EF512A207FFC}" type="presParOf" srcId="{F182700F-96A4-4E64-8979-E086504AE7D2}" destId="{BF749778-B976-4EC6-993F-F404823DC61D}" srcOrd="0" destOrd="0" presId="urn:microsoft.com/office/officeart/2005/8/layout/radial1"/>
    <dgm:cxn modelId="{49EBC819-E4B9-449A-81C9-580AB5EB7C4D}" type="presParOf" srcId="{F182700F-96A4-4E64-8979-E086504AE7D2}" destId="{5227D688-47A8-4066-807E-EC92C339986F}" srcOrd="1" destOrd="0" presId="urn:microsoft.com/office/officeart/2005/8/layout/radial1"/>
    <dgm:cxn modelId="{16672559-7165-418D-88BB-FD5CEC8C3046}" type="presParOf" srcId="{5227D688-47A8-4066-807E-EC92C339986F}" destId="{22824F85-A47E-46B4-B484-8416FA6A2BC7}" srcOrd="0" destOrd="0" presId="urn:microsoft.com/office/officeart/2005/8/layout/radial1"/>
    <dgm:cxn modelId="{2818F9F5-0DCF-4E49-8D61-AA6610336D3B}" type="presParOf" srcId="{F182700F-96A4-4E64-8979-E086504AE7D2}" destId="{EE6C81C6-0EE6-4202-A72A-CB3F7D588A8C}" srcOrd="2" destOrd="0" presId="urn:microsoft.com/office/officeart/2005/8/layout/radial1"/>
    <dgm:cxn modelId="{6805F7DA-9C32-4AD3-AE9F-630819F30BC3}" type="presParOf" srcId="{F182700F-96A4-4E64-8979-E086504AE7D2}" destId="{CA3EA63C-E8F2-439A-A447-8D78A22F136C}" srcOrd="3" destOrd="0" presId="urn:microsoft.com/office/officeart/2005/8/layout/radial1"/>
    <dgm:cxn modelId="{8BCC365F-1E1E-458D-85C8-3C4D632E89A6}" type="presParOf" srcId="{CA3EA63C-E8F2-439A-A447-8D78A22F136C}" destId="{4468EEBA-5D96-49F4-9308-005245270994}" srcOrd="0" destOrd="0" presId="urn:microsoft.com/office/officeart/2005/8/layout/radial1"/>
    <dgm:cxn modelId="{881A4D48-FEEF-4FF8-BEB4-6BAFB6CAA65B}" type="presParOf" srcId="{F182700F-96A4-4E64-8979-E086504AE7D2}" destId="{E9C2658E-01FA-4BA2-93B5-8CE90BC7E89B}" srcOrd="4" destOrd="0" presId="urn:microsoft.com/office/officeart/2005/8/layout/radial1"/>
    <dgm:cxn modelId="{92B5A005-CFD5-423A-AF52-9D13B0E88098}" type="presParOf" srcId="{F182700F-96A4-4E64-8979-E086504AE7D2}" destId="{CD2CC972-BE23-4D10-AD9F-B6EBBA685CFC}" srcOrd="5" destOrd="0" presId="urn:microsoft.com/office/officeart/2005/8/layout/radial1"/>
    <dgm:cxn modelId="{2A779F85-13EE-459C-99A5-ED4306FE9C4E}" type="presParOf" srcId="{CD2CC972-BE23-4D10-AD9F-B6EBBA685CFC}" destId="{DD0F11AE-161A-4ABE-A83F-6C2498A4C59C}" srcOrd="0" destOrd="0" presId="urn:microsoft.com/office/officeart/2005/8/layout/radial1"/>
    <dgm:cxn modelId="{8B36A5A9-EEF1-47C3-BB4A-ABB15A1F242C}" type="presParOf" srcId="{F182700F-96A4-4E64-8979-E086504AE7D2}" destId="{4951700A-EA8B-4EE0-8B6A-C6D8DAC861D2}" srcOrd="6" destOrd="0" presId="urn:microsoft.com/office/officeart/2005/8/layout/radial1"/>
    <dgm:cxn modelId="{C15C5FEB-ABE2-45FE-BB97-37C09CDEBF36}" type="presParOf" srcId="{F182700F-96A4-4E64-8979-E086504AE7D2}" destId="{69F0E073-B037-4A3F-BFC7-2EB676384C9E}" srcOrd="7" destOrd="0" presId="urn:microsoft.com/office/officeart/2005/8/layout/radial1"/>
    <dgm:cxn modelId="{54D26EF1-9450-4E01-991B-054DCC51DB96}" type="presParOf" srcId="{69F0E073-B037-4A3F-BFC7-2EB676384C9E}" destId="{AC9B6E68-D920-4C89-95BC-35DA718AABF1}" srcOrd="0" destOrd="0" presId="urn:microsoft.com/office/officeart/2005/8/layout/radial1"/>
    <dgm:cxn modelId="{6CA103B2-3A68-4600-A135-330E15A1936A}" type="presParOf" srcId="{F182700F-96A4-4E64-8979-E086504AE7D2}" destId="{31DC3DA9-1292-4F11-ADF9-F2521EEBCC00}" srcOrd="8" destOrd="0" presId="urn:microsoft.com/office/officeart/2005/8/layout/radial1"/>
    <dgm:cxn modelId="{C1D25AEB-62D4-4671-A486-9A6975CC000D}" type="presParOf" srcId="{F182700F-96A4-4E64-8979-E086504AE7D2}" destId="{45BE592C-6679-4F72-915E-57C19D7332FA}" srcOrd="9" destOrd="0" presId="urn:microsoft.com/office/officeart/2005/8/layout/radial1"/>
    <dgm:cxn modelId="{C31CAAB0-1AF8-4125-B88E-29B71BDC883C}" type="presParOf" srcId="{45BE592C-6679-4F72-915E-57C19D7332FA}" destId="{42DEA6FB-A700-418A-B9BE-843FC2723D09}" srcOrd="0" destOrd="0" presId="urn:microsoft.com/office/officeart/2005/8/layout/radial1"/>
    <dgm:cxn modelId="{1DD92FD5-041F-48A3-96E1-AEFD1F2BBB83}" type="presParOf" srcId="{F182700F-96A4-4E64-8979-E086504AE7D2}" destId="{6B3E9B87-D5DC-4ABA-9C4C-715EA3FB5946}" srcOrd="10" destOrd="0" presId="urn:microsoft.com/office/officeart/2005/8/layout/radial1"/>
    <dgm:cxn modelId="{A0429159-22F7-4A5B-A033-5954765D1439}" type="presParOf" srcId="{F182700F-96A4-4E64-8979-E086504AE7D2}" destId="{82831395-04D8-49E8-AC78-D5B9E1B65187}" srcOrd="11" destOrd="0" presId="urn:microsoft.com/office/officeart/2005/8/layout/radial1"/>
    <dgm:cxn modelId="{AA362A6D-C1F1-4918-9B77-8CD84570B9F1}" type="presParOf" srcId="{82831395-04D8-49E8-AC78-D5B9E1B65187}" destId="{DE729090-4A77-42BB-9009-A986D4180E81}" srcOrd="0" destOrd="0" presId="urn:microsoft.com/office/officeart/2005/8/layout/radial1"/>
    <dgm:cxn modelId="{9D83202F-87C3-413D-82FF-428DECCCFC6B}" type="presParOf" srcId="{F182700F-96A4-4E64-8979-E086504AE7D2}" destId="{326B8709-0404-4549-B0C2-CA806DE19104}" srcOrd="12" destOrd="0" presId="urn:microsoft.com/office/officeart/2005/8/layout/radial1"/>
    <dgm:cxn modelId="{33310A66-E93A-4BC8-B035-49D5AF85227A}" type="presParOf" srcId="{F182700F-96A4-4E64-8979-E086504AE7D2}" destId="{460CDFA6-D105-4C93-A062-1D4966C79E88}" srcOrd="13" destOrd="0" presId="urn:microsoft.com/office/officeart/2005/8/layout/radial1"/>
    <dgm:cxn modelId="{187396A3-A191-415B-BA38-1D62675FEAE1}" type="presParOf" srcId="{460CDFA6-D105-4C93-A062-1D4966C79E88}" destId="{E716382A-7B4E-4909-A63C-334948693B45}" srcOrd="0" destOrd="0" presId="urn:microsoft.com/office/officeart/2005/8/layout/radial1"/>
    <dgm:cxn modelId="{CC3650BF-A446-4D20-8A71-D5A7898D50C7}" type="presParOf" srcId="{F182700F-96A4-4E64-8979-E086504AE7D2}" destId="{31A42CDA-5FA1-4FBD-B278-D849DED3F14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30AF34-B172-4C82-9D9C-4996B9D9AB8E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4E8C213-10BA-4011-90C3-5B17CD510F04}">
      <dgm:prSet phldrT="[Text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สินเชื่อ</a:t>
          </a:r>
          <a:endParaRPr lang="en-US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D4C5EB18-63E4-45C0-9AD1-25AEEB9D737B}" type="parTrans" cxnId="{7578CD37-0BAA-4BFD-A9AF-527007F96BAB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9ED4FD50-06F4-404A-B456-F812B4B0A383}" type="sibTrans" cxnId="{7578CD37-0BAA-4BFD-A9AF-527007F96BAB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7886AF2D-75F6-4FAB-BA54-6B2DA3F52158}">
      <dgm:prSet phldrT="[Text]" custT="1"/>
      <dgm:spPr/>
      <dgm:t>
        <a:bodyPr/>
        <a:lstStyle/>
        <a:p>
          <a:r>
            <a:rPr lang="th-TH" sz="2400" b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รับฝากเงิน</a:t>
          </a:r>
          <a:endParaRPr lang="en-US" sz="2400" b="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8C81AB30-0A12-47C4-82AA-D3B3B70F4E1D}" type="parTrans" cxnId="{D26BE6D5-A0B4-4191-9D08-567E4CCA6D0B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0CAFAF1A-DD72-4CCE-BA8E-24706B100111}" type="sibTrans" cxnId="{D26BE6D5-A0B4-4191-9D08-567E4CCA6D0B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22C9A993-4ED4-4D29-B052-0862628757EB}">
      <dgm:prSet phldrT="[Text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การซื้อ</a:t>
          </a:r>
          <a:endParaRPr lang="en-US" b="1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05635DA9-5EE1-4C06-BD88-F13672A97B5A}" type="parTrans" cxnId="{793FBD60-66D9-48F8-9DF3-C93FE482AAD7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8EB23049-1D38-4392-8988-DC1EB9F6650E}" type="sibTrans" cxnId="{793FBD60-66D9-48F8-9DF3-C93FE482AAD7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30AA9C88-3711-4DD5-8ADE-20FB85602C73}">
      <dgm:prSet phldrT="[Text]" custT="1"/>
      <dgm:spPr/>
      <dgm:t>
        <a:bodyPr/>
        <a:lstStyle/>
        <a:p>
          <a:r>
            <a:rPr lang="th-TH" sz="2400" b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หาปัจจัยการผลิต</a:t>
          </a:r>
          <a:endParaRPr lang="en-US" sz="2400" b="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EACA8510-D520-4020-85C1-4BC7B0299FED}" type="parTrans" cxnId="{4C47B198-8E85-4D9F-B350-F96569C45434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F0977452-FDEB-4758-B803-05BB4EEE78CB}" type="sibTrans" cxnId="{4C47B198-8E85-4D9F-B350-F96569C45434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1629DCB9-3ED2-4FC9-8AF5-A7EC1A974D3B}">
      <dgm:prSet phldrT="[Text]" custT="1"/>
      <dgm:spPr/>
      <dgm:t>
        <a:bodyPr/>
        <a:lstStyle/>
        <a:p>
          <a:r>
            <a:rPr lang="th-TH" sz="2400" b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สินค้าราคาถูก</a:t>
          </a:r>
          <a:endParaRPr lang="en-US" sz="2400" b="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A6D66A1B-517E-4674-9511-97EAADFCDCD7}" type="parTrans" cxnId="{65F1331A-FFCC-4C29-BE4F-5E0440840A6B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D4050BF4-58B9-4D7E-A5AD-59B185F8E49C}" type="sibTrans" cxnId="{65F1331A-FFCC-4C29-BE4F-5E0440840A6B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CB7BAF43-D44D-44D6-90A8-1F94C78858D9}">
      <dgm:prSet phldrT="[Text]"/>
      <dgm:spPr/>
      <dgm:t>
        <a:bodyPr/>
        <a:lstStyle/>
        <a:p>
          <a:r>
            <a:rPr lang="th-TH" b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การขาย</a:t>
          </a:r>
          <a:endParaRPr lang="en-US" b="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C93D0428-B113-4301-A412-951E9C250B66}" type="parTrans" cxnId="{DA6783B0-C3CC-4258-9107-341527AC90B5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86871F62-8BA2-49D7-9B9C-2DFDC10FF62C}" type="sibTrans" cxnId="{DA6783B0-C3CC-4258-9107-341527AC90B5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A2B5DB3A-FEB8-4989-843F-0C0DCADA03C2}">
      <dgm:prSet phldrT="[Text]" custT="1"/>
      <dgm:spPr/>
      <dgm:t>
        <a:bodyPr/>
        <a:lstStyle/>
        <a:p>
          <a:r>
            <a:rPr lang="th-TH" sz="2400" b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รวบรวมผลผลิตมาขาย + แปรรูป</a:t>
          </a:r>
          <a:endParaRPr lang="en-US" sz="2400" b="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38A9CD81-5579-4627-BC15-A9DC22337F07}" type="parTrans" cxnId="{29425109-21FD-484E-A5D4-3D65C7BA9A7E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FAB1CF04-984B-4D17-9A26-1F90AE8931B2}" type="sibTrans" cxnId="{29425109-21FD-484E-A5D4-3D65C7BA9A7E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3732A2C3-1063-47D3-8DCF-EBC0EFE1CB1E}">
      <dgm:prSet phldrT="[Text]" custT="1"/>
      <dgm:spPr/>
      <dgm:t>
        <a:bodyPr/>
        <a:lstStyle/>
        <a:p>
          <a:r>
            <a:rPr lang="th-TH" sz="2400" b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ขายหุ้นเพิ่มทุน</a:t>
          </a:r>
          <a:endParaRPr lang="en-US" sz="2400" b="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8C88A5DD-1BA2-48D5-8A00-01E93E4F0368}" type="parTrans" cxnId="{79FED33B-6018-46B1-A700-9F7AA5CAF29B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014E755C-7570-4CD4-9038-75B0B028C6A5}" type="sibTrans" cxnId="{79FED33B-6018-46B1-A700-9F7AA5CAF29B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4553D4FF-D867-4A07-80B1-6E4204101F16}">
      <dgm:prSet phldrT="[Text]" custT="1"/>
      <dgm:spPr/>
      <dgm:t>
        <a:bodyPr/>
        <a:lstStyle/>
        <a:p>
          <a:r>
            <a:rPr lang="th-TH" sz="2400" b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หาแหล่งเงินกู้ภายนอก</a:t>
          </a:r>
          <a:endParaRPr lang="en-US" sz="2400" b="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B1BCC717-87E4-4AA0-B756-03559BA89EBA}" type="parTrans" cxnId="{54E8F961-CDC2-4ECC-AE1C-7457347656BC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4B9B97E3-4EE2-44FF-804B-B6793B057F81}" type="sibTrans" cxnId="{54E8F961-CDC2-4ECC-AE1C-7457347656BC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FE011F10-B139-4C2F-82D0-DC030D5C08ED}">
      <dgm:prSet phldrT="[Text]" custT="1"/>
      <dgm:spPr/>
      <dgm:t>
        <a:bodyPr/>
        <a:lstStyle/>
        <a:p>
          <a:r>
            <a:rPr lang="th-TH" sz="2400" b="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เพิ่มผลผลิต</a:t>
          </a:r>
          <a:endParaRPr lang="en-US" sz="2400" b="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08A568B6-D989-447C-82C9-8EDA1C914828}" type="parTrans" cxnId="{3814DC17-F5F7-4229-B4C9-7CBB8B6CA113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FB0A92C3-8008-4DAD-A56E-90ACC9F31F68}" type="sibTrans" cxnId="{3814DC17-F5F7-4229-B4C9-7CBB8B6CA113}">
      <dgm:prSet/>
      <dgm:spPr/>
      <dgm:t>
        <a:bodyPr/>
        <a:lstStyle/>
        <a:p>
          <a:endParaRPr lang="en-US" b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gm:t>
    </dgm:pt>
    <dgm:pt modelId="{7E3082A7-DB8F-4954-B42A-0843FE0CF098}" type="pres">
      <dgm:prSet presAssocID="{8630AF34-B172-4C82-9D9C-4996B9D9AB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E89883B-EEB1-4F6F-A986-3DCA3A3D12CA}" type="pres">
      <dgm:prSet presAssocID="{54E8C213-10BA-4011-90C3-5B17CD510F04}" presName="linNode" presStyleCnt="0"/>
      <dgm:spPr/>
      <dgm:t>
        <a:bodyPr/>
        <a:lstStyle/>
        <a:p>
          <a:endParaRPr lang="th-TH"/>
        </a:p>
      </dgm:t>
    </dgm:pt>
    <dgm:pt modelId="{A90BC504-8046-476E-BDEC-ABF05CA227C8}" type="pres">
      <dgm:prSet presAssocID="{54E8C213-10BA-4011-90C3-5B17CD510F04}" presName="parentText" presStyleLbl="node1" presStyleIdx="0" presStyleCnt="3" custScaleX="93056" custScaleY="5770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1B7CEC4-516F-4376-82D8-B0CB1CF742C7}" type="pres">
      <dgm:prSet presAssocID="{54E8C213-10BA-4011-90C3-5B17CD510F04}" presName="descendantText" presStyleLbl="alignAccFollowNode1" presStyleIdx="0" presStyleCnt="3" custScaleX="103906" custScaleY="140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3DF36-A591-45DD-8AFA-90702995334D}" type="pres">
      <dgm:prSet presAssocID="{9ED4FD50-06F4-404A-B456-F812B4B0A383}" presName="sp" presStyleCnt="0"/>
      <dgm:spPr/>
      <dgm:t>
        <a:bodyPr/>
        <a:lstStyle/>
        <a:p>
          <a:endParaRPr lang="th-TH"/>
        </a:p>
      </dgm:t>
    </dgm:pt>
    <dgm:pt modelId="{2616D49B-5A3F-4EF6-A719-AB8A2E421CF5}" type="pres">
      <dgm:prSet presAssocID="{22C9A993-4ED4-4D29-B052-0862628757EB}" presName="linNode" presStyleCnt="0"/>
      <dgm:spPr/>
      <dgm:t>
        <a:bodyPr/>
        <a:lstStyle/>
        <a:p>
          <a:endParaRPr lang="th-TH"/>
        </a:p>
      </dgm:t>
    </dgm:pt>
    <dgm:pt modelId="{12A7DCFC-D0AF-4878-818E-1F9871402B0A}" type="pres">
      <dgm:prSet presAssocID="{22C9A993-4ED4-4D29-B052-0862628757EB}" presName="parentText" presStyleLbl="node1" presStyleIdx="1" presStyleCnt="3" custScaleX="94444" custScaleY="55453" custLinFactNeighborY="2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342F31F-CBDF-457F-8AAC-343EE18020F9}" type="pres">
      <dgm:prSet presAssocID="{22C9A993-4ED4-4D29-B052-0862628757EB}" presName="descendantText" presStyleLbl="alignAccFollowNode1" presStyleIdx="1" presStyleCnt="3" custScaleX="107653" custScaleY="119354" custLinFactNeighborX="651" custLinFactNeighborY="42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114A3F6-C49A-4D25-87D6-FB376F7E018E}" type="pres">
      <dgm:prSet presAssocID="{8EB23049-1D38-4392-8988-DC1EB9F6650E}" presName="sp" presStyleCnt="0"/>
      <dgm:spPr/>
      <dgm:t>
        <a:bodyPr/>
        <a:lstStyle/>
        <a:p>
          <a:endParaRPr lang="th-TH"/>
        </a:p>
      </dgm:t>
    </dgm:pt>
    <dgm:pt modelId="{75313E26-1E02-4926-ADC8-D75FFF8C5FB9}" type="pres">
      <dgm:prSet presAssocID="{CB7BAF43-D44D-44D6-90A8-1F94C78858D9}" presName="linNode" presStyleCnt="0"/>
      <dgm:spPr/>
      <dgm:t>
        <a:bodyPr/>
        <a:lstStyle/>
        <a:p>
          <a:endParaRPr lang="th-TH"/>
        </a:p>
      </dgm:t>
    </dgm:pt>
    <dgm:pt modelId="{97E183EF-3501-427C-8968-BC88AECA07AB}" type="pres">
      <dgm:prSet presAssocID="{CB7BAF43-D44D-44D6-90A8-1F94C78858D9}" presName="parentText" presStyleLbl="node1" presStyleIdx="2" presStyleCnt="3" custScaleX="85185" custScaleY="50644" custLinFactNeighborX="1396" custLinFactNeighborY="-3122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96BCAEA-B5AD-46CE-BB77-4CB74E0C518E}" type="pres">
      <dgm:prSet presAssocID="{CB7BAF43-D44D-44D6-90A8-1F94C78858D9}" presName="descendantText" presStyleLbl="alignAccFollowNode1" presStyleIdx="2" presStyleCnt="3" custScaleX="104854" custScaleY="73529" custLinFactNeighborX="7498" custLinFactNeighborY="2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6783B0-C3CC-4258-9107-341527AC90B5}" srcId="{8630AF34-B172-4C82-9D9C-4996B9D9AB8E}" destId="{CB7BAF43-D44D-44D6-90A8-1F94C78858D9}" srcOrd="2" destOrd="0" parTransId="{C93D0428-B113-4301-A412-951E9C250B66}" sibTransId="{86871F62-8BA2-49D7-9B9C-2DFDC10FF62C}"/>
    <dgm:cxn modelId="{807E769B-B85A-46F5-AD13-105ECCC718A5}" type="presOf" srcId="{8630AF34-B172-4C82-9D9C-4996B9D9AB8E}" destId="{7E3082A7-DB8F-4954-B42A-0843FE0CF098}" srcOrd="0" destOrd="0" presId="urn:microsoft.com/office/officeart/2005/8/layout/vList5"/>
    <dgm:cxn modelId="{D074E5C7-FC45-4EB6-8D0A-52EABEE4CD28}" type="presOf" srcId="{CB7BAF43-D44D-44D6-90A8-1F94C78858D9}" destId="{97E183EF-3501-427C-8968-BC88AECA07AB}" srcOrd="0" destOrd="0" presId="urn:microsoft.com/office/officeart/2005/8/layout/vList5"/>
    <dgm:cxn modelId="{7578CD37-0BAA-4BFD-A9AF-527007F96BAB}" srcId="{8630AF34-B172-4C82-9D9C-4996B9D9AB8E}" destId="{54E8C213-10BA-4011-90C3-5B17CD510F04}" srcOrd="0" destOrd="0" parTransId="{D4C5EB18-63E4-45C0-9AD1-25AEEB9D737B}" sibTransId="{9ED4FD50-06F4-404A-B456-F812B4B0A383}"/>
    <dgm:cxn modelId="{D26BE6D5-A0B4-4191-9D08-567E4CCA6D0B}" srcId="{54E8C213-10BA-4011-90C3-5B17CD510F04}" destId="{7886AF2D-75F6-4FAB-BA54-6B2DA3F52158}" srcOrd="0" destOrd="0" parTransId="{8C81AB30-0A12-47C4-82AA-D3B3B70F4E1D}" sibTransId="{0CAFAF1A-DD72-4CCE-BA8E-24706B100111}"/>
    <dgm:cxn modelId="{63606088-1763-4967-9D32-6D91DB6546D0}" type="presOf" srcId="{30AA9C88-3711-4DD5-8ADE-20FB85602C73}" destId="{6342F31F-CBDF-457F-8AAC-343EE18020F9}" srcOrd="0" destOrd="0" presId="urn:microsoft.com/office/officeart/2005/8/layout/vList5"/>
    <dgm:cxn modelId="{D352C27C-FD1B-400C-AB43-3EB2196BFF56}" type="presOf" srcId="{7886AF2D-75F6-4FAB-BA54-6B2DA3F52158}" destId="{B1B7CEC4-516F-4376-82D8-B0CB1CF742C7}" srcOrd="0" destOrd="0" presId="urn:microsoft.com/office/officeart/2005/8/layout/vList5"/>
    <dgm:cxn modelId="{95AE0809-9CD3-4E9D-BB2D-B55504E5D1C1}" type="presOf" srcId="{3732A2C3-1063-47D3-8DCF-EBC0EFE1CB1E}" destId="{B1B7CEC4-516F-4376-82D8-B0CB1CF742C7}" srcOrd="0" destOrd="1" presId="urn:microsoft.com/office/officeart/2005/8/layout/vList5"/>
    <dgm:cxn modelId="{8820D096-7F36-425B-B497-3A4230BB59B1}" type="presOf" srcId="{54E8C213-10BA-4011-90C3-5B17CD510F04}" destId="{A90BC504-8046-476E-BDEC-ABF05CA227C8}" srcOrd="0" destOrd="0" presId="urn:microsoft.com/office/officeart/2005/8/layout/vList5"/>
    <dgm:cxn modelId="{8BAAD9F6-9D85-4A93-BABE-46705E6713B0}" type="presOf" srcId="{22C9A993-4ED4-4D29-B052-0862628757EB}" destId="{12A7DCFC-D0AF-4878-818E-1F9871402B0A}" srcOrd="0" destOrd="0" presId="urn:microsoft.com/office/officeart/2005/8/layout/vList5"/>
    <dgm:cxn modelId="{1DA474B2-1307-483C-9AAA-4CD8DDE8561A}" type="presOf" srcId="{4553D4FF-D867-4A07-80B1-6E4204101F16}" destId="{B1B7CEC4-516F-4376-82D8-B0CB1CF742C7}" srcOrd="0" destOrd="2" presId="urn:microsoft.com/office/officeart/2005/8/layout/vList5"/>
    <dgm:cxn modelId="{54E8F961-CDC2-4ECC-AE1C-7457347656BC}" srcId="{54E8C213-10BA-4011-90C3-5B17CD510F04}" destId="{4553D4FF-D867-4A07-80B1-6E4204101F16}" srcOrd="2" destOrd="0" parTransId="{B1BCC717-87E4-4AA0-B756-03559BA89EBA}" sibTransId="{4B9B97E3-4EE2-44FF-804B-B6793B057F81}"/>
    <dgm:cxn modelId="{79FED33B-6018-46B1-A700-9F7AA5CAF29B}" srcId="{54E8C213-10BA-4011-90C3-5B17CD510F04}" destId="{3732A2C3-1063-47D3-8DCF-EBC0EFE1CB1E}" srcOrd="1" destOrd="0" parTransId="{8C88A5DD-1BA2-48D5-8A00-01E93E4F0368}" sibTransId="{014E755C-7570-4CD4-9038-75B0B028C6A5}"/>
    <dgm:cxn modelId="{3814DC17-F5F7-4229-B4C9-7CBB8B6CA113}" srcId="{22C9A993-4ED4-4D29-B052-0862628757EB}" destId="{FE011F10-B139-4C2F-82D0-DC030D5C08ED}" srcOrd="1" destOrd="0" parTransId="{08A568B6-D989-447C-82C9-8EDA1C914828}" sibTransId="{FB0A92C3-8008-4DAD-A56E-90ACC9F31F68}"/>
    <dgm:cxn modelId="{26EA7BF9-BFAB-4C4C-8425-BFEC2AFFAC27}" type="presOf" srcId="{FE011F10-B139-4C2F-82D0-DC030D5C08ED}" destId="{6342F31F-CBDF-457F-8AAC-343EE18020F9}" srcOrd="0" destOrd="1" presId="urn:microsoft.com/office/officeart/2005/8/layout/vList5"/>
    <dgm:cxn modelId="{484E1B5D-CC2D-4FDF-8FAB-0D430FBCD6EB}" type="presOf" srcId="{1629DCB9-3ED2-4FC9-8AF5-A7EC1A974D3B}" destId="{6342F31F-CBDF-457F-8AAC-343EE18020F9}" srcOrd="0" destOrd="2" presId="urn:microsoft.com/office/officeart/2005/8/layout/vList5"/>
    <dgm:cxn modelId="{4C47B198-8E85-4D9F-B350-F96569C45434}" srcId="{22C9A993-4ED4-4D29-B052-0862628757EB}" destId="{30AA9C88-3711-4DD5-8ADE-20FB85602C73}" srcOrd="0" destOrd="0" parTransId="{EACA8510-D520-4020-85C1-4BC7B0299FED}" sibTransId="{F0977452-FDEB-4758-B803-05BB4EEE78CB}"/>
    <dgm:cxn modelId="{793FBD60-66D9-48F8-9DF3-C93FE482AAD7}" srcId="{8630AF34-B172-4C82-9D9C-4996B9D9AB8E}" destId="{22C9A993-4ED4-4D29-B052-0862628757EB}" srcOrd="1" destOrd="0" parTransId="{05635DA9-5EE1-4C06-BD88-F13672A97B5A}" sibTransId="{8EB23049-1D38-4392-8988-DC1EB9F6650E}"/>
    <dgm:cxn modelId="{4639270F-C017-428B-8F19-5A001C4D6396}" type="presOf" srcId="{A2B5DB3A-FEB8-4989-843F-0C0DCADA03C2}" destId="{F96BCAEA-B5AD-46CE-BB77-4CB74E0C518E}" srcOrd="0" destOrd="0" presId="urn:microsoft.com/office/officeart/2005/8/layout/vList5"/>
    <dgm:cxn modelId="{65F1331A-FFCC-4C29-BE4F-5E0440840A6B}" srcId="{22C9A993-4ED4-4D29-B052-0862628757EB}" destId="{1629DCB9-3ED2-4FC9-8AF5-A7EC1A974D3B}" srcOrd="2" destOrd="0" parTransId="{A6D66A1B-517E-4674-9511-97EAADFCDCD7}" sibTransId="{D4050BF4-58B9-4D7E-A5AD-59B185F8E49C}"/>
    <dgm:cxn modelId="{29425109-21FD-484E-A5D4-3D65C7BA9A7E}" srcId="{CB7BAF43-D44D-44D6-90A8-1F94C78858D9}" destId="{A2B5DB3A-FEB8-4989-843F-0C0DCADA03C2}" srcOrd="0" destOrd="0" parTransId="{38A9CD81-5579-4627-BC15-A9DC22337F07}" sibTransId="{FAB1CF04-984B-4D17-9A26-1F90AE8931B2}"/>
    <dgm:cxn modelId="{29965C5D-9AEA-4915-8836-E35C161D519B}" type="presParOf" srcId="{7E3082A7-DB8F-4954-B42A-0843FE0CF098}" destId="{7E89883B-EEB1-4F6F-A986-3DCA3A3D12CA}" srcOrd="0" destOrd="0" presId="urn:microsoft.com/office/officeart/2005/8/layout/vList5"/>
    <dgm:cxn modelId="{1E23EAA2-2203-4DCC-BD07-E9271C0F9535}" type="presParOf" srcId="{7E89883B-EEB1-4F6F-A986-3DCA3A3D12CA}" destId="{A90BC504-8046-476E-BDEC-ABF05CA227C8}" srcOrd="0" destOrd="0" presId="urn:microsoft.com/office/officeart/2005/8/layout/vList5"/>
    <dgm:cxn modelId="{4DB883E0-1B9A-454D-BE5C-70543781D907}" type="presParOf" srcId="{7E89883B-EEB1-4F6F-A986-3DCA3A3D12CA}" destId="{B1B7CEC4-516F-4376-82D8-B0CB1CF742C7}" srcOrd="1" destOrd="0" presId="urn:microsoft.com/office/officeart/2005/8/layout/vList5"/>
    <dgm:cxn modelId="{6BA849A8-642C-4DE2-B96E-95D3375D9138}" type="presParOf" srcId="{7E3082A7-DB8F-4954-B42A-0843FE0CF098}" destId="{7753DF36-A591-45DD-8AFA-90702995334D}" srcOrd="1" destOrd="0" presId="urn:microsoft.com/office/officeart/2005/8/layout/vList5"/>
    <dgm:cxn modelId="{32DA05A3-939C-4A57-91E3-E9A917C800C8}" type="presParOf" srcId="{7E3082A7-DB8F-4954-B42A-0843FE0CF098}" destId="{2616D49B-5A3F-4EF6-A719-AB8A2E421CF5}" srcOrd="2" destOrd="0" presId="urn:microsoft.com/office/officeart/2005/8/layout/vList5"/>
    <dgm:cxn modelId="{B6909984-4304-4AC8-BB3D-81D921EB446F}" type="presParOf" srcId="{2616D49B-5A3F-4EF6-A719-AB8A2E421CF5}" destId="{12A7DCFC-D0AF-4878-818E-1F9871402B0A}" srcOrd="0" destOrd="0" presId="urn:microsoft.com/office/officeart/2005/8/layout/vList5"/>
    <dgm:cxn modelId="{39C672DA-0100-49DA-AC4E-C64AD08438B0}" type="presParOf" srcId="{2616D49B-5A3F-4EF6-A719-AB8A2E421CF5}" destId="{6342F31F-CBDF-457F-8AAC-343EE18020F9}" srcOrd="1" destOrd="0" presId="urn:microsoft.com/office/officeart/2005/8/layout/vList5"/>
    <dgm:cxn modelId="{919692F9-7533-4BBC-AB90-558063B72274}" type="presParOf" srcId="{7E3082A7-DB8F-4954-B42A-0843FE0CF098}" destId="{3114A3F6-C49A-4D25-87D6-FB376F7E018E}" srcOrd="3" destOrd="0" presId="urn:microsoft.com/office/officeart/2005/8/layout/vList5"/>
    <dgm:cxn modelId="{4038BA56-2591-4CA5-9981-E4BC91FC76EA}" type="presParOf" srcId="{7E3082A7-DB8F-4954-B42A-0843FE0CF098}" destId="{75313E26-1E02-4926-ADC8-D75FFF8C5FB9}" srcOrd="4" destOrd="0" presId="urn:microsoft.com/office/officeart/2005/8/layout/vList5"/>
    <dgm:cxn modelId="{04832080-0123-44CB-B5E2-48CB5432DDA3}" type="presParOf" srcId="{75313E26-1E02-4926-ADC8-D75FFF8C5FB9}" destId="{97E183EF-3501-427C-8968-BC88AECA07AB}" srcOrd="0" destOrd="0" presId="urn:microsoft.com/office/officeart/2005/8/layout/vList5"/>
    <dgm:cxn modelId="{D0728EE9-1C5C-4EEA-96E2-5F291FD3F750}" type="presParOf" srcId="{75313E26-1E02-4926-ADC8-D75FFF8C5FB9}" destId="{F96BCAEA-B5AD-46CE-BB77-4CB74E0C51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5419BE-21E1-488C-95AF-8BF42C5D891D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0668B86-070F-4C74-B6F5-FB39EE682A39}">
      <dgm:prSet/>
      <dgm:spPr>
        <a:solidFill>
          <a:srgbClr val="FFCCCC"/>
        </a:solidFill>
        <a:ln>
          <a:solidFill>
            <a:schemeClr val="tx1"/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กำหนดนโยบาย</a:t>
          </a:r>
          <a:endParaRPr lang="en-US" b="1" dirty="0">
            <a:solidFill>
              <a:schemeClr val="tx1"/>
            </a:solidFill>
          </a:endParaRPr>
        </a:p>
      </dgm:t>
    </dgm:pt>
    <dgm:pt modelId="{78F57A2E-57F6-4C51-B483-70EFA493AA88}" type="parTrans" cxnId="{2715BD49-3EE0-4F8D-9772-8F32CF9BD7C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F912218-577C-4B39-B847-86A839E30287}" type="sibTrans" cxnId="{2715BD49-3EE0-4F8D-9772-8F32CF9BD7C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34EF3C5-447E-48B7-AB1D-15C75C9BC332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การจัดเก็บ และประมวลผลข้อมูล</a:t>
          </a:r>
          <a:endParaRPr lang="en-US" b="1" dirty="0">
            <a:solidFill>
              <a:schemeClr val="tx1"/>
            </a:solidFill>
          </a:endParaRPr>
        </a:p>
      </dgm:t>
    </dgm:pt>
    <dgm:pt modelId="{0CDC1D1C-EDF6-4DBF-A623-958A6456C3F9}" type="parTrans" cxnId="{343B3B71-DDC1-4FBE-9C79-2F73D986475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449F4B7-5D82-41E1-A1A5-1C9651D27631}" type="sibTrans" cxnId="{343B3B71-DDC1-4FBE-9C79-2F73D986475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8A11C8E-9461-4D2A-B40F-B3FE4781B51A}">
      <dgm:prSet/>
      <dgm:spPr>
        <a:solidFill>
          <a:srgbClr val="CCECFF"/>
        </a:solidFill>
        <a:ln>
          <a:solidFill>
            <a:schemeClr val="tx1"/>
          </a:solidFill>
        </a:ln>
      </dgm:spPr>
      <dgm:t>
        <a:bodyPr/>
        <a:lstStyle/>
        <a:p>
          <a:r>
            <a:rPr lang="th-TH" b="1" dirty="0" smtClean="0">
              <a:solidFill>
                <a:schemeClr val="tx1"/>
              </a:solidFill>
            </a:rPr>
            <a:t>การส่งเสริมและพัฒนา</a:t>
          </a:r>
          <a:endParaRPr lang="en-US" b="1" dirty="0">
            <a:solidFill>
              <a:schemeClr val="tx1"/>
            </a:solidFill>
          </a:endParaRPr>
        </a:p>
      </dgm:t>
    </dgm:pt>
    <dgm:pt modelId="{B4749608-5395-412D-AE1B-0A28314123D2}" type="parTrans" cxnId="{B7A34DA6-4EFA-4570-9F52-C896B2EACDF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B51BA25-DF3B-49D5-9917-07B8B2663CAE}" type="sibTrans" cxnId="{B7A34DA6-4EFA-4570-9F52-C896B2EACDF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D2F99B9-FEE1-4493-8009-E51F352BA9B6}" type="pres">
      <dgm:prSet presAssocID="{795419BE-21E1-488C-95AF-8BF42C5D89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9A50105-632F-4C4E-B61B-43C422C163E7}" type="pres">
      <dgm:prSet presAssocID="{A0668B86-070F-4C74-B6F5-FB39EE682A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55EC695-863D-4114-8328-F212C1AF8DD3}" type="pres">
      <dgm:prSet presAssocID="{9F912218-577C-4B39-B847-86A839E30287}" presName="sibTrans" presStyleCnt="0"/>
      <dgm:spPr/>
    </dgm:pt>
    <dgm:pt modelId="{353A7070-58C2-499C-A4B3-338CC3592A32}" type="pres">
      <dgm:prSet presAssocID="{A8A11C8E-9461-4D2A-B40F-B3FE4781B5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34EE09C-DAA1-4982-99A1-1F43BA3BD63C}" type="pres">
      <dgm:prSet presAssocID="{8B51BA25-DF3B-49D5-9917-07B8B2663CAE}" presName="sibTrans" presStyleCnt="0"/>
      <dgm:spPr/>
    </dgm:pt>
    <dgm:pt modelId="{7B51BC43-50EB-4DDC-90C8-79AB85D541D2}" type="pres">
      <dgm:prSet presAssocID="{034EF3C5-447E-48B7-AB1D-15C75C9BC33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7A34DA6-4EFA-4570-9F52-C896B2EACDF7}" srcId="{795419BE-21E1-488C-95AF-8BF42C5D891D}" destId="{A8A11C8E-9461-4D2A-B40F-B3FE4781B51A}" srcOrd="1" destOrd="0" parTransId="{B4749608-5395-412D-AE1B-0A28314123D2}" sibTransId="{8B51BA25-DF3B-49D5-9917-07B8B2663CAE}"/>
    <dgm:cxn modelId="{ECA6D1DA-9A66-45C5-9C51-8C07F301FD27}" type="presOf" srcId="{A0668B86-070F-4C74-B6F5-FB39EE682A39}" destId="{D9A50105-632F-4C4E-B61B-43C422C163E7}" srcOrd="0" destOrd="0" presId="urn:microsoft.com/office/officeart/2005/8/layout/default#1"/>
    <dgm:cxn modelId="{343B3B71-DDC1-4FBE-9C79-2F73D9864750}" srcId="{795419BE-21E1-488C-95AF-8BF42C5D891D}" destId="{034EF3C5-447E-48B7-AB1D-15C75C9BC332}" srcOrd="2" destOrd="0" parTransId="{0CDC1D1C-EDF6-4DBF-A623-958A6456C3F9}" sibTransId="{F449F4B7-5D82-41E1-A1A5-1C9651D27631}"/>
    <dgm:cxn modelId="{3FF09E28-37AC-4856-BD2D-D5B4CAA65CE8}" type="presOf" srcId="{A8A11C8E-9461-4D2A-B40F-B3FE4781B51A}" destId="{353A7070-58C2-499C-A4B3-338CC3592A32}" srcOrd="0" destOrd="0" presId="urn:microsoft.com/office/officeart/2005/8/layout/default#1"/>
    <dgm:cxn modelId="{E5F00D00-3899-4987-9D3F-CD65B325140B}" type="presOf" srcId="{795419BE-21E1-488C-95AF-8BF42C5D891D}" destId="{ED2F99B9-FEE1-4493-8009-E51F352BA9B6}" srcOrd="0" destOrd="0" presId="urn:microsoft.com/office/officeart/2005/8/layout/default#1"/>
    <dgm:cxn modelId="{87CACEB3-C731-4C3A-9323-0B23F78CCF89}" type="presOf" srcId="{034EF3C5-447E-48B7-AB1D-15C75C9BC332}" destId="{7B51BC43-50EB-4DDC-90C8-79AB85D541D2}" srcOrd="0" destOrd="0" presId="urn:microsoft.com/office/officeart/2005/8/layout/default#1"/>
    <dgm:cxn modelId="{2715BD49-3EE0-4F8D-9772-8F32CF9BD7C3}" srcId="{795419BE-21E1-488C-95AF-8BF42C5D891D}" destId="{A0668B86-070F-4C74-B6F5-FB39EE682A39}" srcOrd="0" destOrd="0" parTransId="{78F57A2E-57F6-4C51-B483-70EFA493AA88}" sibTransId="{9F912218-577C-4B39-B847-86A839E30287}"/>
    <dgm:cxn modelId="{E2515D05-60DF-4ADD-9686-B7663A802F57}" type="presParOf" srcId="{ED2F99B9-FEE1-4493-8009-E51F352BA9B6}" destId="{D9A50105-632F-4C4E-B61B-43C422C163E7}" srcOrd="0" destOrd="0" presId="urn:microsoft.com/office/officeart/2005/8/layout/default#1"/>
    <dgm:cxn modelId="{F50DE7A6-3772-4237-929E-461A5A5E027B}" type="presParOf" srcId="{ED2F99B9-FEE1-4493-8009-E51F352BA9B6}" destId="{455EC695-863D-4114-8328-F212C1AF8DD3}" srcOrd="1" destOrd="0" presId="urn:microsoft.com/office/officeart/2005/8/layout/default#1"/>
    <dgm:cxn modelId="{7EB4DA4B-DCD6-4308-83BD-89345C3A561D}" type="presParOf" srcId="{ED2F99B9-FEE1-4493-8009-E51F352BA9B6}" destId="{353A7070-58C2-499C-A4B3-338CC3592A32}" srcOrd="2" destOrd="0" presId="urn:microsoft.com/office/officeart/2005/8/layout/default#1"/>
    <dgm:cxn modelId="{3F5B70C0-2732-4664-94AE-DB9315565458}" type="presParOf" srcId="{ED2F99B9-FEE1-4493-8009-E51F352BA9B6}" destId="{634EE09C-DAA1-4982-99A1-1F43BA3BD63C}" srcOrd="3" destOrd="0" presId="urn:microsoft.com/office/officeart/2005/8/layout/default#1"/>
    <dgm:cxn modelId="{2C57B0E3-C1DC-4AFA-8A8E-7139DE33FAB9}" type="presParOf" srcId="{ED2F99B9-FEE1-4493-8009-E51F352BA9B6}" destId="{7B51BC43-50EB-4DDC-90C8-79AB85D541D2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224E1-A811-490F-BB8F-45E046EB8910}">
      <dsp:nvSpPr>
        <dsp:cNvPr id="0" name=""/>
        <dsp:cNvSpPr/>
      </dsp:nvSpPr>
      <dsp:spPr>
        <a:xfrm rot="5400000">
          <a:off x="3352323" y="-959475"/>
          <a:ext cx="1585912" cy="3901440"/>
        </a:xfrm>
        <a:prstGeom prst="round2SameRect">
          <a:avLst/>
        </a:prstGeom>
        <a:solidFill>
          <a:srgbClr val="CCFFFF">
            <a:alpha val="90000"/>
          </a:srgb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700" b="1" kern="1200" dirty="0" smtClean="0">
              <a:latin typeface="Cordia New" pitchFamily="34" charset="-34"/>
              <a:cs typeface="Cordia New" pitchFamily="34" charset="-34"/>
            </a:rPr>
            <a:t>สมาชิกมีความรับผิดชอบจำกัดเพียงไม่เกินจำนวนหุ้นที่ยังใช้ไม่ครบมูลค่าหุ้นที่ตนถือ</a:t>
          </a:r>
          <a:endParaRPr lang="en-US" sz="2700" b="1" kern="1200" dirty="0">
            <a:latin typeface="Cordia New" pitchFamily="34" charset="-34"/>
            <a:cs typeface="Cordia New" pitchFamily="34" charset="-34"/>
          </a:endParaRPr>
        </a:p>
      </dsp:txBody>
      <dsp:txXfrm rot="-5400000">
        <a:off x="2194559" y="275707"/>
        <a:ext cx="3824022" cy="1431076"/>
      </dsp:txXfrm>
    </dsp:sp>
    <dsp:sp modelId="{BC2A8275-9F95-4650-9294-86E0242D4CFE}">
      <dsp:nvSpPr>
        <dsp:cNvPr id="0" name=""/>
        <dsp:cNvSpPr/>
      </dsp:nvSpPr>
      <dsp:spPr>
        <a:xfrm>
          <a:off x="0" y="49"/>
          <a:ext cx="2194560" cy="1982390"/>
        </a:xfrm>
        <a:prstGeom prst="roundRect">
          <a:avLst/>
        </a:prstGeom>
        <a:solidFill>
          <a:srgbClr val="66CCFF">
            <a:alpha val="90000"/>
          </a:srgb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จำกัด</a:t>
          </a:r>
          <a:endParaRPr lang="en-US" sz="54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96772" y="96821"/>
        <a:ext cx="2001016" cy="1788846"/>
      </dsp:txXfrm>
    </dsp:sp>
    <dsp:sp modelId="{81533A7C-A95F-4A8A-9F5B-D431CC53834A}">
      <dsp:nvSpPr>
        <dsp:cNvPr id="0" name=""/>
        <dsp:cNvSpPr/>
      </dsp:nvSpPr>
      <dsp:spPr>
        <a:xfrm rot="5400000">
          <a:off x="3352323" y="1122035"/>
          <a:ext cx="1585912" cy="3901440"/>
        </a:xfrm>
        <a:prstGeom prst="round2SameRect">
          <a:avLst/>
        </a:prstGeom>
        <a:solidFill>
          <a:srgbClr val="C9DBFF">
            <a:alpha val="89804"/>
          </a:srgb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000" b="1" kern="1200" dirty="0" smtClean="0">
              <a:latin typeface="Cordia New" pitchFamily="34" charset="-34"/>
              <a:cs typeface="Cordia New" pitchFamily="34" charset="-34"/>
            </a:rPr>
            <a:t>สมาชิกทุกคนมีความรับผิดชอบร่วมกันเพื่อหนี้ทั้งปวงของสหกรณ์โดยไม่จำกัด</a:t>
          </a:r>
          <a:endParaRPr lang="en-US" sz="3000" b="1" kern="1200" dirty="0">
            <a:latin typeface="Cordia New" pitchFamily="34" charset="-34"/>
            <a:cs typeface="Cordia New" pitchFamily="34" charset="-34"/>
          </a:endParaRPr>
        </a:p>
      </dsp:txBody>
      <dsp:txXfrm rot="-5400000">
        <a:off x="2194559" y="2357217"/>
        <a:ext cx="3824022" cy="1431076"/>
      </dsp:txXfrm>
    </dsp:sp>
    <dsp:sp modelId="{0D11E8E0-5A17-4C89-9EA7-0E56F301E487}">
      <dsp:nvSpPr>
        <dsp:cNvPr id="0" name=""/>
        <dsp:cNvSpPr/>
      </dsp:nvSpPr>
      <dsp:spPr>
        <a:xfrm>
          <a:off x="0" y="2081559"/>
          <a:ext cx="2194560" cy="1982390"/>
        </a:xfrm>
        <a:prstGeom prst="roundRect">
          <a:avLst/>
        </a:prstGeom>
        <a:solidFill>
          <a:srgbClr val="002060">
            <a:alpha val="50000"/>
          </a:srgb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4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ไม่จำกัด</a:t>
          </a:r>
          <a:endParaRPr lang="en-US" sz="54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96772" y="2178331"/>
        <a:ext cx="2001016" cy="1788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49778-B976-4EC6-993F-F404823DC61D}">
      <dsp:nvSpPr>
        <dsp:cNvPr id="0" name=""/>
        <dsp:cNvSpPr/>
      </dsp:nvSpPr>
      <dsp:spPr>
        <a:xfrm>
          <a:off x="3674644" y="2141358"/>
          <a:ext cx="1413711" cy="1413711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800" b="1" kern="1200" dirty="0" smtClean="0">
              <a:solidFill>
                <a:schemeClr val="tx1"/>
              </a:solidFill>
            </a:rPr>
            <a:t>สหกรณ์</a:t>
          </a:r>
          <a:endParaRPr lang="en-US" sz="3800" b="1" kern="1200" dirty="0">
            <a:solidFill>
              <a:schemeClr val="tx1"/>
            </a:solidFill>
          </a:endParaRPr>
        </a:p>
      </dsp:txBody>
      <dsp:txXfrm>
        <a:off x="3881677" y="2348391"/>
        <a:ext cx="999645" cy="999645"/>
      </dsp:txXfrm>
    </dsp:sp>
    <dsp:sp modelId="{5227D688-47A8-4066-807E-EC92C339986F}">
      <dsp:nvSpPr>
        <dsp:cNvPr id="0" name=""/>
        <dsp:cNvSpPr/>
      </dsp:nvSpPr>
      <dsp:spPr>
        <a:xfrm rot="16200000">
          <a:off x="4027936" y="1773275"/>
          <a:ext cx="707127" cy="29038"/>
        </a:xfrm>
        <a:custGeom>
          <a:avLst/>
          <a:gdLst/>
          <a:ahLst/>
          <a:cxnLst/>
          <a:rect l="0" t="0" r="0" b="0"/>
          <a:pathLst>
            <a:path>
              <a:moveTo>
                <a:pt x="0" y="14519"/>
              </a:moveTo>
              <a:lnTo>
                <a:pt x="707127" y="1451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4363821" y="1770116"/>
        <a:ext cx="35356" cy="35356"/>
      </dsp:txXfrm>
    </dsp:sp>
    <dsp:sp modelId="{EE6C81C6-0EE6-4202-A72A-CB3F7D588A8C}">
      <dsp:nvSpPr>
        <dsp:cNvPr id="0" name=""/>
        <dsp:cNvSpPr/>
      </dsp:nvSpPr>
      <dsp:spPr>
        <a:xfrm>
          <a:off x="3674644" y="20519"/>
          <a:ext cx="1413711" cy="1413711"/>
        </a:xfrm>
        <a:prstGeom prst="ellipse">
          <a:avLst/>
        </a:prstGeom>
        <a:solidFill>
          <a:srgbClr val="FFCCCC"/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solidFill>
                <a:schemeClr val="tx1"/>
              </a:solidFill>
            </a:rPr>
            <a:t>การเกษตร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3881677" y="227552"/>
        <a:ext cx="999645" cy="999645"/>
      </dsp:txXfrm>
    </dsp:sp>
    <dsp:sp modelId="{CA3EA63C-E8F2-439A-A447-8D78A22F136C}">
      <dsp:nvSpPr>
        <dsp:cNvPr id="0" name=""/>
        <dsp:cNvSpPr/>
      </dsp:nvSpPr>
      <dsp:spPr>
        <a:xfrm rot="19285714">
          <a:off x="4857005" y="2172534"/>
          <a:ext cx="707127" cy="29038"/>
        </a:xfrm>
        <a:custGeom>
          <a:avLst/>
          <a:gdLst/>
          <a:ahLst/>
          <a:cxnLst/>
          <a:rect l="0" t="0" r="0" b="0"/>
          <a:pathLst>
            <a:path>
              <a:moveTo>
                <a:pt x="0" y="14519"/>
              </a:moveTo>
              <a:lnTo>
                <a:pt x="707127" y="1451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5192891" y="2169375"/>
        <a:ext cx="35356" cy="35356"/>
      </dsp:txXfrm>
    </dsp:sp>
    <dsp:sp modelId="{E9C2658E-01FA-4BA2-93B5-8CE90BC7E89B}">
      <dsp:nvSpPr>
        <dsp:cNvPr id="0" name=""/>
        <dsp:cNvSpPr/>
      </dsp:nvSpPr>
      <dsp:spPr>
        <a:xfrm>
          <a:off x="5332783" y="819037"/>
          <a:ext cx="1413711" cy="1413711"/>
        </a:xfrm>
        <a:prstGeom prst="ellipse">
          <a:avLst/>
        </a:prstGeom>
        <a:solidFill>
          <a:srgbClr val="B0DD7F"/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solidFill>
                <a:schemeClr val="tx1"/>
              </a:solidFill>
            </a:rPr>
            <a:t>นิคม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5539816" y="1026070"/>
        <a:ext cx="999645" cy="999645"/>
      </dsp:txXfrm>
    </dsp:sp>
    <dsp:sp modelId="{CD2CC972-BE23-4D10-AD9F-B6EBBA685CFC}">
      <dsp:nvSpPr>
        <dsp:cNvPr id="0" name=""/>
        <dsp:cNvSpPr/>
      </dsp:nvSpPr>
      <dsp:spPr>
        <a:xfrm rot="771429">
          <a:off x="5061768" y="3069660"/>
          <a:ext cx="707127" cy="29038"/>
        </a:xfrm>
        <a:custGeom>
          <a:avLst/>
          <a:gdLst/>
          <a:ahLst/>
          <a:cxnLst/>
          <a:rect l="0" t="0" r="0" b="0"/>
          <a:pathLst>
            <a:path>
              <a:moveTo>
                <a:pt x="0" y="14519"/>
              </a:moveTo>
              <a:lnTo>
                <a:pt x="707127" y="1451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5397654" y="3066501"/>
        <a:ext cx="35356" cy="35356"/>
      </dsp:txXfrm>
    </dsp:sp>
    <dsp:sp modelId="{4951700A-EA8B-4EE0-8B6A-C6D8DAC861D2}">
      <dsp:nvSpPr>
        <dsp:cNvPr id="0" name=""/>
        <dsp:cNvSpPr/>
      </dsp:nvSpPr>
      <dsp:spPr>
        <a:xfrm>
          <a:off x="5742309" y="2613289"/>
          <a:ext cx="1413711" cy="1413711"/>
        </a:xfrm>
        <a:prstGeom prst="ellipse">
          <a:avLst/>
        </a:prstGeom>
        <a:solidFill>
          <a:schemeClr val="accent3">
            <a:hueOff val="817465"/>
            <a:satOff val="-27042"/>
            <a:lumOff val="-392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solidFill>
                <a:schemeClr val="tx1"/>
              </a:solidFill>
            </a:rPr>
            <a:t>ประมง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5949342" y="2820322"/>
        <a:ext cx="999645" cy="999645"/>
      </dsp:txXfrm>
    </dsp:sp>
    <dsp:sp modelId="{69F0E073-B037-4A3F-BFC7-2EB676384C9E}">
      <dsp:nvSpPr>
        <dsp:cNvPr id="0" name=""/>
        <dsp:cNvSpPr/>
      </dsp:nvSpPr>
      <dsp:spPr>
        <a:xfrm rot="3857143">
          <a:off x="4488035" y="3789100"/>
          <a:ext cx="707127" cy="29038"/>
        </a:xfrm>
        <a:custGeom>
          <a:avLst/>
          <a:gdLst/>
          <a:ahLst/>
          <a:cxnLst/>
          <a:rect l="0" t="0" r="0" b="0"/>
          <a:pathLst>
            <a:path>
              <a:moveTo>
                <a:pt x="0" y="14519"/>
              </a:moveTo>
              <a:lnTo>
                <a:pt x="707127" y="1451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4823920" y="3785941"/>
        <a:ext cx="35356" cy="35356"/>
      </dsp:txXfrm>
    </dsp:sp>
    <dsp:sp modelId="{31DC3DA9-1292-4F11-ADF9-F2521EEBCC00}">
      <dsp:nvSpPr>
        <dsp:cNvPr id="0" name=""/>
        <dsp:cNvSpPr/>
      </dsp:nvSpPr>
      <dsp:spPr>
        <a:xfrm>
          <a:off x="4594841" y="4052168"/>
          <a:ext cx="1413711" cy="1413711"/>
        </a:xfrm>
        <a:prstGeom prst="ellipse">
          <a:avLst/>
        </a:prstGeom>
        <a:solidFill>
          <a:srgbClr val="FF5353"/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solidFill>
                <a:schemeClr val="tx1"/>
              </a:solidFill>
            </a:rPr>
            <a:t>ร้านค้า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4801874" y="4259201"/>
        <a:ext cx="999645" cy="999645"/>
      </dsp:txXfrm>
    </dsp:sp>
    <dsp:sp modelId="{45BE592C-6679-4F72-915E-57C19D7332FA}">
      <dsp:nvSpPr>
        <dsp:cNvPr id="0" name=""/>
        <dsp:cNvSpPr/>
      </dsp:nvSpPr>
      <dsp:spPr>
        <a:xfrm rot="6942857">
          <a:off x="3567837" y="3789100"/>
          <a:ext cx="707127" cy="29038"/>
        </a:xfrm>
        <a:custGeom>
          <a:avLst/>
          <a:gdLst/>
          <a:ahLst/>
          <a:cxnLst/>
          <a:rect l="0" t="0" r="0" b="0"/>
          <a:pathLst>
            <a:path>
              <a:moveTo>
                <a:pt x="0" y="14519"/>
              </a:moveTo>
              <a:lnTo>
                <a:pt x="707127" y="1451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 rot="10800000">
        <a:off x="3903722" y="3785941"/>
        <a:ext cx="35356" cy="35356"/>
      </dsp:txXfrm>
    </dsp:sp>
    <dsp:sp modelId="{6B3E9B87-D5DC-4ABA-9C4C-715EA3FB5946}">
      <dsp:nvSpPr>
        <dsp:cNvPr id="0" name=""/>
        <dsp:cNvSpPr/>
      </dsp:nvSpPr>
      <dsp:spPr>
        <a:xfrm>
          <a:off x="2754446" y="4052168"/>
          <a:ext cx="1413711" cy="1413711"/>
        </a:xfrm>
        <a:prstGeom prst="ellipse">
          <a:avLst/>
        </a:prstGeom>
        <a:solidFill>
          <a:srgbClr val="FFFFCC"/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solidFill>
                <a:schemeClr val="tx1"/>
              </a:solidFill>
            </a:rPr>
            <a:t>ออมทรัพย์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2961479" y="4259201"/>
        <a:ext cx="999645" cy="999645"/>
      </dsp:txXfrm>
    </dsp:sp>
    <dsp:sp modelId="{82831395-04D8-49E8-AC78-D5B9E1B65187}">
      <dsp:nvSpPr>
        <dsp:cNvPr id="0" name=""/>
        <dsp:cNvSpPr/>
      </dsp:nvSpPr>
      <dsp:spPr>
        <a:xfrm rot="10028571">
          <a:off x="2994103" y="3069660"/>
          <a:ext cx="707127" cy="29038"/>
        </a:xfrm>
        <a:custGeom>
          <a:avLst/>
          <a:gdLst/>
          <a:ahLst/>
          <a:cxnLst/>
          <a:rect l="0" t="0" r="0" b="0"/>
          <a:pathLst>
            <a:path>
              <a:moveTo>
                <a:pt x="0" y="14519"/>
              </a:moveTo>
              <a:lnTo>
                <a:pt x="707127" y="1451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 rot="10800000">
        <a:off x="3329989" y="3066501"/>
        <a:ext cx="35356" cy="35356"/>
      </dsp:txXfrm>
    </dsp:sp>
    <dsp:sp modelId="{326B8709-0404-4549-B0C2-CA806DE19104}">
      <dsp:nvSpPr>
        <dsp:cNvPr id="0" name=""/>
        <dsp:cNvSpPr/>
      </dsp:nvSpPr>
      <dsp:spPr>
        <a:xfrm>
          <a:off x="1606978" y="2613289"/>
          <a:ext cx="1413711" cy="1413711"/>
        </a:xfrm>
        <a:prstGeom prst="ellipse">
          <a:avLst/>
        </a:prstGeom>
        <a:solidFill>
          <a:srgbClr val="CCECFF"/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solidFill>
                <a:schemeClr val="tx1"/>
              </a:solidFill>
            </a:rPr>
            <a:t>บริการ</a:t>
          </a:r>
          <a:endParaRPr lang="en-US" sz="2900" b="1" kern="1200" dirty="0">
            <a:solidFill>
              <a:schemeClr val="tx1"/>
            </a:solidFill>
          </a:endParaRPr>
        </a:p>
      </dsp:txBody>
      <dsp:txXfrm>
        <a:off x="1814011" y="2820322"/>
        <a:ext cx="999645" cy="999645"/>
      </dsp:txXfrm>
    </dsp:sp>
    <dsp:sp modelId="{460CDFA6-D105-4C93-A062-1D4966C79E88}">
      <dsp:nvSpPr>
        <dsp:cNvPr id="0" name=""/>
        <dsp:cNvSpPr/>
      </dsp:nvSpPr>
      <dsp:spPr>
        <a:xfrm rot="13114286">
          <a:off x="3198866" y="2172534"/>
          <a:ext cx="707127" cy="29038"/>
        </a:xfrm>
        <a:custGeom>
          <a:avLst/>
          <a:gdLst/>
          <a:ahLst/>
          <a:cxnLst/>
          <a:rect l="0" t="0" r="0" b="0"/>
          <a:pathLst>
            <a:path>
              <a:moveTo>
                <a:pt x="0" y="14519"/>
              </a:moveTo>
              <a:lnTo>
                <a:pt x="707127" y="1451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3534752" y="2169375"/>
        <a:ext cx="35356" cy="35356"/>
      </dsp:txXfrm>
    </dsp:sp>
    <dsp:sp modelId="{31A42CDA-5FA1-4FBD-B278-D849DED3F147}">
      <dsp:nvSpPr>
        <dsp:cNvPr id="0" name=""/>
        <dsp:cNvSpPr/>
      </dsp:nvSpPr>
      <dsp:spPr>
        <a:xfrm>
          <a:off x="2016505" y="819037"/>
          <a:ext cx="1413711" cy="1413711"/>
        </a:xfrm>
        <a:prstGeom prst="ellipse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15875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solidFill>
                <a:schemeClr val="tx1"/>
              </a:solidFill>
            </a:rPr>
            <a:t>เครดิตยูเนี่ยน</a:t>
          </a:r>
          <a:endParaRPr lang="th-TH" sz="2900" b="1" kern="1200" dirty="0">
            <a:solidFill>
              <a:schemeClr val="tx1"/>
            </a:solidFill>
          </a:endParaRPr>
        </a:p>
      </dsp:txBody>
      <dsp:txXfrm>
        <a:off x="2223538" y="1026070"/>
        <a:ext cx="999645" cy="999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7CEC4-516F-4376-82D8-B0CB1CF742C7}">
      <dsp:nvSpPr>
        <dsp:cNvPr id="0" name=""/>
        <dsp:cNvSpPr/>
      </dsp:nvSpPr>
      <dsp:spPr>
        <a:xfrm rot="5400000">
          <a:off x="3272107" y="-1125755"/>
          <a:ext cx="2004117" cy="425762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0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รับฝากเงิน</a:t>
          </a:r>
          <a:endParaRPr lang="en-US" sz="2400" b="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0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ขายหุ้นเพิ่มทุน</a:t>
          </a:r>
          <a:endParaRPr lang="en-US" sz="2400" b="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0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หาแหล่งเงินกู้ภายนอก</a:t>
          </a:r>
          <a:endParaRPr lang="en-US" sz="2400" b="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 rot="-5400000">
        <a:off x="2145356" y="98829"/>
        <a:ext cx="4159788" cy="1808451"/>
      </dsp:txXfrm>
    </dsp:sp>
    <dsp:sp modelId="{A90BC504-8046-476E-BDEC-ABF05CA227C8}">
      <dsp:nvSpPr>
        <dsp:cNvPr id="0" name=""/>
        <dsp:cNvSpPr/>
      </dsp:nvSpPr>
      <dsp:spPr>
        <a:xfrm>
          <a:off x="523" y="490036"/>
          <a:ext cx="2144832" cy="10260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สินเชื่อ</a:t>
          </a:r>
          <a:endParaRPr lang="en-US" sz="40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50610" y="540123"/>
        <a:ext cx="2044658" cy="925863"/>
      </dsp:txXfrm>
    </dsp:sp>
    <dsp:sp modelId="{6342F31F-CBDF-457F-8AAC-343EE18020F9}">
      <dsp:nvSpPr>
        <dsp:cNvPr id="0" name=""/>
        <dsp:cNvSpPr/>
      </dsp:nvSpPr>
      <dsp:spPr>
        <a:xfrm rot="5400000">
          <a:off x="3414619" y="803747"/>
          <a:ext cx="1697762" cy="4290421"/>
        </a:xfrm>
        <a:prstGeom prst="round2SameRect">
          <a:avLst/>
        </a:prstGeom>
        <a:solidFill>
          <a:schemeClr val="accent3">
            <a:tint val="40000"/>
            <a:alpha val="90000"/>
            <a:hueOff val="1703709"/>
            <a:satOff val="-44090"/>
            <a:lumOff val="-2643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1703709"/>
              <a:satOff val="-44090"/>
              <a:lumOff val="-26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0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หาปัจจัยการผลิต</a:t>
          </a:r>
          <a:endParaRPr lang="en-US" sz="2400" b="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0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เพิ่มผลผลิต</a:t>
          </a:r>
          <a:endParaRPr lang="en-US" sz="2400" b="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0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สินค้าราคาถูก</a:t>
          </a:r>
          <a:endParaRPr lang="en-US" sz="2400" b="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 rot="-5400000">
        <a:off x="2118290" y="2182954"/>
        <a:ext cx="4207543" cy="1532006"/>
      </dsp:txXfrm>
    </dsp:sp>
    <dsp:sp modelId="{12A7DCFC-D0AF-4878-818E-1F9871402B0A}">
      <dsp:nvSpPr>
        <dsp:cNvPr id="0" name=""/>
        <dsp:cNvSpPr/>
      </dsp:nvSpPr>
      <dsp:spPr>
        <a:xfrm>
          <a:off x="523" y="2450380"/>
          <a:ext cx="2117243" cy="985995"/>
        </a:xfrm>
        <a:prstGeom prst="roundRect">
          <a:avLst/>
        </a:prstGeom>
        <a:solidFill>
          <a:schemeClr val="accent3">
            <a:hueOff val="1226198"/>
            <a:satOff val="-40562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การซื้อ</a:t>
          </a:r>
          <a:endParaRPr lang="en-US" sz="4000" b="1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48655" y="2498512"/>
        <a:ext cx="2020979" cy="889731"/>
      </dsp:txXfrm>
    </dsp:sp>
    <dsp:sp modelId="{F96BCAEA-B5AD-46CE-BB77-4CB74E0C518E}">
      <dsp:nvSpPr>
        <dsp:cNvPr id="0" name=""/>
        <dsp:cNvSpPr/>
      </dsp:nvSpPr>
      <dsp:spPr>
        <a:xfrm rot="5400000">
          <a:off x="3735418" y="2254306"/>
          <a:ext cx="1045920" cy="4300666"/>
        </a:xfrm>
        <a:prstGeom prst="round2SameRect">
          <a:avLst/>
        </a:prstGeom>
        <a:solidFill>
          <a:schemeClr val="accent3">
            <a:tint val="40000"/>
            <a:alpha val="90000"/>
            <a:hueOff val="3407418"/>
            <a:satOff val="-88180"/>
            <a:lumOff val="-5285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3407418"/>
              <a:satOff val="-88180"/>
              <a:lumOff val="-52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0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รวบรวมผลผลิตมาขาย + แปรรูป</a:t>
          </a:r>
          <a:endParaRPr lang="en-US" sz="2400" b="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 rot="-5400000">
        <a:off x="2108045" y="3932737"/>
        <a:ext cx="4249608" cy="943804"/>
      </dsp:txXfrm>
    </dsp:sp>
    <dsp:sp modelId="{97E183EF-3501-427C-8968-BC88AECA07AB}">
      <dsp:nvSpPr>
        <dsp:cNvPr id="0" name=""/>
        <dsp:cNvSpPr/>
      </dsp:nvSpPr>
      <dsp:spPr>
        <a:xfrm>
          <a:off x="57781" y="3897888"/>
          <a:ext cx="1965334" cy="900488"/>
        </a:xfrm>
        <a:prstGeom prst="roundRect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0" kern="1200" dirty="0" smtClean="0">
              <a:solidFill>
                <a:schemeClr val="tx1"/>
              </a:solidFill>
              <a:latin typeface="Cordia New" pitchFamily="34" charset="-34"/>
              <a:cs typeface="Cordia New" pitchFamily="34" charset="-34"/>
            </a:rPr>
            <a:t>การขาย</a:t>
          </a:r>
          <a:endParaRPr lang="en-US" sz="4000" b="0" kern="1200" dirty="0">
            <a:solidFill>
              <a:schemeClr val="tx1"/>
            </a:solidFill>
            <a:latin typeface="Cordia New" pitchFamily="34" charset="-34"/>
            <a:cs typeface="Cordia New" pitchFamily="34" charset="-34"/>
          </a:endParaRPr>
        </a:p>
      </dsp:txBody>
      <dsp:txXfrm>
        <a:off x="101739" y="3941846"/>
        <a:ext cx="1877418" cy="8125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50105-632F-4C4E-B61B-43C422C163E7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rgbClr val="FFCCCC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>
              <a:solidFill>
                <a:schemeClr val="tx1"/>
              </a:solidFill>
            </a:rPr>
            <a:t>กำหนดนโยบาย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744" y="145603"/>
        <a:ext cx="2902148" cy="1741289"/>
      </dsp:txXfrm>
    </dsp:sp>
    <dsp:sp modelId="{353A7070-58C2-499C-A4B3-338CC3592A32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rgbClr val="CCECFF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>
              <a:solidFill>
                <a:schemeClr val="tx1"/>
              </a:solidFill>
            </a:rPr>
            <a:t>การส่งเสริมและพัฒนา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3193107" y="145603"/>
        <a:ext cx="2902148" cy="1741289"/>
      </dsp:txXfrm>
    </dsp:sp>
    <dsp:sp modelId="{7B51BC43-50EB-4DDC-90C8-79AB85D541D2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accent4">
            <a:hueOff val="-2150360"/>
            <a:satOff val="19087"/>
            <a:lumOff val="-6471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 smtClean="0">
              <a:solidFill>
                <a:schemeClr val="tx1"/>
              </a:solidFill>
            </a:rPr>
            <a:t>การจัดเก็บ และประมวลผลข้อมูล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1596925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9510C-49AA-4268-B866-162235D44800}" type="datetimeFigureOut">
              <a:rPr lang="th-TH" smtClean="0"/>
              <a:pPr/>
              <a:t>22/12/56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266D2-DE85-42E0-AF75-E439EF4654F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266D2-DE85-42E0-AF75-E439EF4654F1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266D2-DE85-42E0-AF75-E439EF4654F1}" type="slidenum">
              <a:rPr lang="th-TH" smtClean="0"/>
              <a:pPr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241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266D2-DE85-42E0-AF75-E439EF4654F1}" type="slidenum">
              <a:rPr lang="th-TH" smtClean="0"/>
              <a:pPr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241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266D2-DE85-42E0-AF75-E439EF4654F1}" type="slidenum">
              <a:rPr lang="th-TH" smtClean="0"/>
              <a:pPr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241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266D2-DE85-42E0-AF75-E439EF4654F1}" type="slidenum">
              <a:rPr lang="th-TH" smtClean="0"/>
              <a:pPr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241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0288034-8ADC-4DD9-8053-5EB83E7A6CE5}" type="datetimeFigureOut">
              <a:rPr lang="th-TH" smtClean="0"/>
              <a:pPr/>
              <a:t>22/12/56</a:t>
            </a:fld>
            <a:endParaRPr lang="th-TH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569C75-7C0B-4EE4-BC21-60EC49AC5A9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034-8ADC-4DD9-8053-5EB83E7A6CE5}" type="datetimeFigureOut">
              <a:rPr lang="th-TH" smtClean="0"/>
              <a:pPr/>
              <a:t>22/12/56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9C75-7C0B-4EE4-BC21-60EC49AC5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034-8ADC-4DD9-8053-5EB83E7A6CE5}" type="datetimeFigureOut">
              <a:rPr lang="th-TH" smtClean="0"/>
              <a:pPr/>
              <a:t>22/12/56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9C75-7C0B-4EE4-BC21-60EC49AC5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034-8ADC-4DD9-8053-5EB83E7A6CE5}" type="datetimeFigureOut">
              <a:rPr lang="th-TH" smtClean="0"/>
              <a:pPr/>
              <a:t>22/12/56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9C75-7C0B-4EE4-BC21-60EC49AC5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034-8ADC-4DD9-8053-5EB83E7A6CE5}" type="datetimeFigureOut">
              <a:rPr lang="th-TH" smtClean="0"/>
              <a:pPr/>
              <a:t>22/12/56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9C75-7C0B-4EE4-BC21-60EC49AC5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034-8ADC-4DD9-8053-5EB83E7A6CE5}" type="datetimeFigureOut">
              <a:rPr lang="th-TH" smtClean="0"/>
              <a:pPr/>
              <a:t>22/12/56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9C75-7C0B-4EE4-BC21-60EC49AC5A9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034-8ADC-4DD9-8053-5EB83E7A6CE5}" type="datetimeFigureOut">
              <a:rPr lang="th-TH" smtClean="0"/>
              <a:pPr/>
              <a:t>22/12/56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9C75-7C0B-4EE4-BC21-60EC49AC5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034-8ADC-4DD9-8053-5EB83E7A6CE5}" type="datetimeFigureOut">
              <a:rPr lang="th-TH" smtClean="0"/>
              <a:pPr/>
              <a:t>22/12/56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9C75-7C0B-4EE4-BC21-60EC49AC5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034-8ADC-4DD9-8053-5EB83E7A6CE5}" type="datetimeFigureOut">
              <a:rPr lang="th-TH" smtClean="0"/>
              <a:pPr/>
              <a:t>22/12/56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9C75-7C0B-4EE4-BC21-60EC49AC5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034-8ADC-4DD9-8053-5EB83E7A6CE5}" type="datetimeFigureOut">
              <a:rPr lang="th-TH" smtClean="0"/>
              <a:pPr/>
              <a:t>22/12/56</a:t>
            </a:fld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9C75-7C0B-4EE4-BC21-60EC49AC5A9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8034-8ADC-4DD9-8053-5EB83E7A6CE5}" type="datetimeFigureOut">
              <a:rPr lang="th-TH" smtClean="0"/>
              <a:pPr/>
              <a:t>22/12/56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69C75-7C0B-4EE4-BC21-60EC49AC5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0288034-8ADC-4DD9-8053-5EB83E7A6CE5}" type="datetimeFigureOut">
              <a:rPr lang="th-TH" smtClean="0"/>
              <a:pPr/>
              <a:t>22/12/56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2569C75-7C0B-4EE4-BC21-60EC49AC5A9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6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032" y="3284984"/>
            <a:ext cx="32303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นาย ไทศิริ ศิริภูริกาญจน์ (10)</a:t>
            </a:r>
          </a:p>
          <a:p>
            <a:r>
              <a:rPr lang="th-TH" b="1" dirty="0" smtClean="0"/>
              <a:t>น.ส. ประดับดาว ตาตะนันทน์ (12)</a:t>
            </a:r>
          </a:p>
          <a:p>
            <a:r>
              <a:rPr lang="th-TH" b="1" dirty="0" smtClean="0"/>
              <a:t>นาย ณพัฒน์ ถนอมกุล (16)</a:t>
            </a:r>
          </a:p>
          <a:p>
            <a:r>
              <a:rPr lang="th-TH" b="1" dirty="0" smtClean="0"/>
              <a:t>น.ส. จิดาภา พรหมเดช (17)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6011" y="476672"/>
            <a:ext cx="23984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smtClean="0">
                <a:solidFill>
                  <a:schemeClr val="bg1"/>
                </a:solidFill>
              </a:rPr>
              <a:t>สหกรณ์</a:t>
            </a:r>
            <a:endParaRPr lang="th-TH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arisarain.files.wordpress.com/2010/12/des-sp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524151"/>
            <a:ext cx="3786214" cy="349713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980728"/>
            <a:ext cx="9144000" cy="1152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th-TH" sz="1050" b="1" dirty="0" smtClean="0">
              <a:solidFill>
                <a:schemeClr val="tx1"/>
              </a:solidFill>
            </a:endParaRPr>
          </a:p>
          <a:p>
            <a:pPr algn="ctr"/>
            <a:r>
              <a:rPr lang="th-TH" sz="6000" b="1" dirty="0" smtClean="0">
                <a:solidFill>
                  <a:schemeClr val="tx1"/>
                </a:solidFill>
              </a:rPr>
              <a:t>การก่อตั้งสหกรณ์ และวิธีการดำเนินงาน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2185" y="1052736"/>
            <a:ext cx="7565282" cy="50090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58" y="1729829"/>
            <a:ext cx="1932272" cy="2255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76056" y="0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วิธีการก่อตั้งสหกรณ์</a:t>
            </a:r>
            <a:endParaRPr lang="th-TH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36" y="3664195"/>
            <a:ext cx="2023705" cy="2358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13" y="2558965"/>
            <a:ext cx="1999323" cy="2334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467" y="1048431"/>
            <a:ext cx="1999323" cy="2334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26" y="3519699"/>
            <a:ext cx="2005418" cy="2334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66" y="913844"/>
            <a:ext cx="2023705" cy="23589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32" y="3561209"/>
            <a:ext cx="1749407" cy="2195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70" y="1264612"/>
            <a:ext cx="2005418" cy="2334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89" y="3665865"/>
            <a:ext cx="1749407" cy="219515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55768" y="429314"/>
            <a:ext cx="2241555" cy="43403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i="1" dirty="0" smtClean="0">
                <a:solidFill>
                  <a:schemeClr val="tx1"/>
                </a:solidFill>
              </a:rPr>
              <a:t>ขั้นตอนที่ 1</a:t>
            </a:r>
            <a:endParaRPr lang="th-TH" sz="32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00306"/>
            <a:ext cx="2005418" cy="233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282" y="3686632"/>
            <a:ext cx="1932272" cy="22553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64692" y="3068677"/>
            <a:ext cx="2719476" cy="584775"/>
          </a:xfrm>
          <a:prstGeom prst="rect">
            <a:avLst/>
          </a:prstGeom>
          <a:solidFill>
            <a:srgbClr val="FFFFCC"/>
          </a:solidFill>
          <a:ln w="63500" cmpd="dbl">
            <a:solidFill>
              <a:srgbClr val="FF535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i="1" dirty="0">
                <a:solidFill>
                  <a:schemeClr val="accent1">
                    <a:lumMod val="50000"/>
                  </a:schemeClr>
                </a:solidFill>
              </a:rPr>
              <a:t>รวบรวมคน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</a:rPr>
              <a:t>10+ </a:t>
            </a:r>
            <a:r>
              <a:rPr lang="th-TH" sz="3200" b="1" i="1" dirty="0">
                <a:solidFill>
                  <a:schemeClr val="accent1">
                    <a:lumMod val="50000"/>
                  </a:schemeClr>
                </a:solidFill>
              </a:rPr>
              <a:t>คน</a:t>
            </a:r>
            <a:endParaRPr lang="th-TH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2185" y="1052736"/>
            <a:ext cx="7565282" cy="5009075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 descr="http://webhost.cpd.go.th/ranong/images/%E0%B8%82%E0%B9%88%E0%B8%B2%E0%B8%A7%20%E0%B8%9E.%E0%B8%A2.%2055/DSC041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00306"/>
            <a:ext cx="3714775" cy="2786082"/>
          </a:xfrm>
          <a:prstGeom prst="rect">
            <a:avLst/>
          </a:prstGeom>
          <a:noFill/>
        </p:spPr>
      </p:pic>
      <p:pic>
        <p:nvPicPr>
          <p:cNvPr id="2052" name="Picture 4" descr="http://jobparttimes.com/wp-content/uploads/2012/10/1302142946__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214422"/>
            <a:ext cx="2308709" cy="23574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76056" y="0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วิธีการก่อตั้งสหกรณ์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768" y="429314"/>
            <a:ext cx="2241555" cy="43403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i="1" dirty="0" smtClean="0">
                <a:solidFill>
                  <a:schemeClr val="tx1"/>
                </a:solidFill>
              </a:rPr>
              <a:t>ขั้นตอนที่ 2</a:t>
            </a:r>
            <a:endParaRPr lang="th-TH" sz="3200" b="1" i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0968" y="3912519"/>
            <a:ext cx="3229530" cy="1569660"/>
          </a:xfrm>
          <a:prstGeom prst="rect">
            <a:avLst/>
          </a:prstGeom>
          <a:solidFill>
            <a:srgbClr val="FFFFCC"/>
          </a:solidFill>
          <a:ln w="63500" cmpd="dbl">
            <a:solidFill>
              <a:srgbClr val="FF535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i="1" u="sng" dirty="0"/>
              <a:t>ประสานงาน</a:t>
            </a:r>
            <a:r>
              <a:rPr lang="en-US" sz="3200" b="1" dirty="0"/>
              <a:t> </a:t>
            </a:r>
            <a:r>
              <a:rPr lang="th-TH" sz="3200" b="1" dirty="0">
                <a:sym typeface="Wingdings" pitchFamily="2" charset="2"/>
              </a:rPr>
              <a:t></a:t>
            </a:r>
            <a:r>
              <a:rPr lang="en-US" sz="3200" b="1" dirty="0"/>
              <a:t> </a:t>
            </a:r>
            <a:r>
              <a:rPr lang="th-TH" sz="3200" b="1" dirty="0"/>
              <a:t>กับเจ้าหน้าที่จัดตั้งสหกรณ์ / ขอคำแนะนำ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22185" y="1052736"/>
            <a:ext cx="7565282" cy="5112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555768" y="429314"/>
            <a:ext cx="2241555" cy="43403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i="1" dirty="0" smtClean="0">
                <a:solidFill>
                  <a:schemeClr val="tx1"/>
                </a:solidFill>
              </a:rPr>
              <a:t>ขั้นตอนที่ 3</a:t>
            </a:r>
            <a:endParaRPr lang="th-TH" sz="3200" b="1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0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วิธีการก่อตั้งสหกรณ์</a:t>
            </a:r>
            <a:endParaRPr lang="th-TH" sz="36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thaihof.org/sites/default/files/users/user-4/original/think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286124"/>
            <a:ext cx="3333750" cy="2724150"/>
          </a:xfrm>
          <a:prstGeom prst="rect">
            <a:avLst/>
          </a:prstGeom>
          <a:noFill/>
        </p:spPr>
      </p:pic>
      <p:pic>
        <p:nvPicPr>
          <p:cNvPr id="1030" name="Picture 6" descr="http://www.globalart.co.th/hq/images/stories/Global%20Art%20New%20Web%20images/01_Global_Art/02_Course/05.08.2010%20-%204%20Poster/basic-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285860"/>
            <a:ext cx="2142417" cy="32861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59632" y="1700808"/>
            <a:ext cx="4279061" cy="1077218"/>
          </a:xfrm>
          <a:prstGeom prst="rect">
            <a:avLst/>
          </a:prstGeom>
          <a:solidFill>
            <a:srgbClr val="FFFFCC"/>
          </a:solidFill>
          <a:ln w="63500" cmpd="dbl">
            <a:solidFill>
              <a:srgbClr val="FF5353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th-TH" sz="3200" b="1" i="1" u="sng" dirty="0"/>
              <a:t>จัดประชุมสมาชิก </a:t>
            </a:r>
            <a:r>
              <a:rPr lang="th-TH" sz="3200" b="1" dirty="0" smtClean="0">
                <a:sym typeface="Wingdings" pitchFamily="2" charset="2"/>
              </a:rPr>
              <a:t></a:t>
            </a:r>
            <a:r>
              <a:rPr lang="th-TH" sz="3200" b="1" dirty="0" smtClean="0"/>
              <a:t>ตั้ง</a:t>
            </a:r>
            <a:r>
              <a:rPr lang="th-TH" sz="3200" b="1" dirty="0"/>
              <a:t>ชื่อสหกรณ์ + 		   </a:t>
            </a:r>
            <a:r>
              <a:rPr lang="th-TH" sz="3200" b="1" dirty="0" smtClean="0"/>
              <a:t>วัตถุประสงค์</a:t>
            </a:r>
            <a:r>
              <a:rPr lang="th-TH" sz="3200" b="1" dirty="0"/>
              <a:t>คร่าวๆ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22185" y="1052736"/>
            <a:ext cx="7565282" cy="5112568"/>
          </a:xfrm>
          <a:prstGeom prst="rect">
            <a:avLst/>
          </a:prstGeom>
          <a:solidFill>
            <a:srgbClr val="C9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555768" y="429314"/>
            <a:ext cx="2241555" cy="43403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i="1" dirty="0" smtClean="0">
                <a:solidFill>
                  <a:schemeClr val="tx1"/>
                </a:solidFill>
              </a:rPr>
              <a:t>ขั้นตอนที่ 4</a:t>
            </a:r>
            <a:endParaRPr lang="th-TH" sz="3200" b="1" i="1" dirty="0">
              <a:solidFill>
                <a:schemeClr val="tx1"/>
              </a:solidFill>
            </a:endParaRPr>
          </a:p>
        </p:txBody>
      </p:sp>
      <p:pic>
        <p:nvPicPr>
          <p:cNvPr id="44034" name="Picture 2" descr="http://www.trainerpatt.com/images/column_1268246181/6a00d8341bfffd53ef00e54f6c37808833-80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898" y="1484784"/>
            <a:ext cx="3494235" cy="26442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93472" y="1772816"/>
            <a:ext cx="3229530" cy="1569660"/>
          </a:xfrm>
          <a:prstGeom prst="rect">
            <a:avLst/>
          </a:prstGeom>
          <a:solidFill>
            <a:srgbClr val="FFFFCC"/>
          </a:solidFill>
          <a:ln w="63500" cmpd="dbl">
            <a:solidFill>
              <a:srgbClr val="FF5353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th-TH" sz="3200" b="1" i="1" u="sng" dirty="0" smtClean="0"/>
              <a:t>ประชุมคณะผู้จัดตั้ง</a:t>
            </a:r>
            <a:r>
              <a:rPr lang="en-US" sz="3200" b="1" dirty="0" smtClean="0">
                <a:sym typeface="Wingdings" pitchFamily="2" charset="2"/>
              </a:rPr>
              <a:t></a:t>
            </a:r>
            <a:r>
              <a:rPr lang="th-TH" sz="3200" b="1" dirty="0" smtClean="0"/>
              <a:t>ทำบัญชีรายชื่อ+ร่างข้อบังคับ+ทำแผนเศรษฐกิจ</a:t>
            </a:r>
            <a:endParaRPr lang="th-TH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0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วิธีการก่อตั้งสหกรณ์</a:t>
            </a:r>
            <a:endParaRPr lang="th-TH" sz="3600" b="1" dirty="0">
              <a:solidFill>
                <a:schemeClr val="bg1"/>
              </a:solidFill>
            </a:endParaRPr>
          </a:p>
        </p:txBody>
      </p:sp>
      <p:pic>
        <p:nvPicPr>
          <p:cNvPr id="44036" name="Picture 4" descr="http://www.atsme-cm.org/img_/imgmessage/2012-01-04-1196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826" y="3789040"/>
            <a:ext cx="2786588" cy="20899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1214422"/>
            <a:ext cx="7632848" cy="502289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5076056" y="0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วิธีการก่อตั้งสหกรณ์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768" y="429314"/>
            <a:ext cx="2241555" cy="43403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i="1" dirty="0" smtClean="0">
                <a:solidFill>
                  <a:schemeClr val="tx1"/>
                </a:solidFill>
              </a:rPr>
              <a:t>ขั้นตอนที่ 5</a:t>
            </a:r>
            <a:endParaRPr lang="th-TH" sz="3200" b="1" i="1" dirty="0">
              <a:solidFill>
                <a:schemeClr val="tx1"/>
              </a:solidFill>
            </a:endParaRPr>
          </a:p>
        </p:txBody>
      </p:sp>
      <p:pic>
        <p:nvPicPr>
          <p:cNvPr id="45058" name="Picture 2" descr="http://www.tsvd.org/wp-content/uploads/SatzungHammer-460x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49416"/>
            <a:ext cx="4536504" cy="25361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7704" y="4509120"/>
            <a:ext cx="5271719" cy="1077218"/>
          </a:xfrm>
          <a:prstGeom prst="rect">
            <a:avLst/>
          </a:prstGeom>
          <a:solidFill>
            <a:srgbClr val="FFFFCC"/>
          </a:solidFill>
          <a:ln w="63500" cmpd="dbl">
            <a:solidFill>
              <a:srgbClr val="FF535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i="1" u="sng" dirty="0"/>
              <a:t>ประชุมผู้ซึ่งเป็นสมาชิก </a:t>
            </a:r>
            <a:r>
              <a:rPr lang="en-US" sz="3200" b="1" dirty="0"/>
              <a:t>:</a:t>
            </a:r>
            <a:r>
              <a:rPr lang="th-TH" sz="3200" b="1" dirty="0"/>
              <a:t> พิจารณารายชื่อ</a:t>
            </a:r>
            <a:r>
              <a:rPr lang="en-US" sz="3200" b="1" dirty="0"/>
              <a:t>, </a:t>
            </a:r>
            <a:r>
              <a:rPr lang="th-TH" sz="3200" b="1" dirty="0"/>
              <a:t>สรุปข้อบังคับ</a:t>
            </a:r>
            <a:r>
              <a:rPr lang="en-US" sz="3200" b="1" dirty="0"/>
              <a:t>,</a:t>
            </a:r>
            <a:r>
              <a:rPr lang="th-TH" sz="3200" b="1" dirty="0"/>
              <a:t> สรุปแผนธุรกิจ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768" y="429314"/>
            <a:ext cx="2241555" cy="43403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i="1" dirty="0" smtClean="0">
                <a:solidFill>
                  <a:schemeClr val="tx1"/>
                </a:solidFill>
              </a:rPr>
              <a:t>ขั้นตอนที่ 6</a:t>
            </a:r>
            <a:endParaRPr lang="th-TH" sz="3200" b="1" i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4133" y="1214422"/>
            <a:ext cx="7632848" cy="50228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5076056" y="0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วิธีการก่อตั้งสหกรณ์</a:t>
            </a:r>
            <a:endParaRPr lang="th-TH" sz="3600" b="1" dirty="0">
              <a:solidFill>
                <a:schemeClr val="bg1"/>
              </a:solidFill>
            </a:endParaRPr>
          </a:p>
        </p:txBody>
      </p:sp>
      <p:pic>
        <p:nvPicPr>
          <p:cNvPr id="46084" name="Picture 4" descr="http://t0.gstatic.com/images?q=tbn:ANd9GcQnn8JY_qKOK8ugUmve4UiKujCqAQlxeLqoZhls6Gu56lpcmVCl41oHApXE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187516"/>
            <a:ext cx="1400177" cy="1470506"/>
          </a:xfrm>
          <a:prstGeom prst="rect">
            <a:avLst/>
          </a:prstGeom>
          <a:noFill/>
        </p:spPr>
      </p:pic>
      <p:pic>
        <p:nvPicPr>
          <p:cNvPr id="46086" name="Picture 6" descr="http://t0.gstatic.com/images?q=tbn:ANd9GcQnn8JY_qKOK8ugUmve4UiKujCqAQlxeLqoZhls6Gu56lpcmVCl41oHApXE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659" y="2835943"/>
            <a:ext cx="1400177" cy="1470506"/>
          </a:xfrm>
          <a:prstGeom prst="rect">
            <a:avLst/>
          </a:prstGeom>
          <a:noFill/>
        </p:spPr>
      </p:pic>
      <p:pic>
        <p:nvPicPr>
          <p:cNvPr id="46088" name="Picture 8" descr="http://t0.gstatic.com/images?q=tbn:ANd9GcQnn8JY_qKOK8ugUmve4UiKujCqAQlxeLqoZhls6Gu56lpcmVCl41oHApXE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860" y="3186211"/>
            <a:ext cx="1400177" cy="1470506"/>
          </a:xfrm>
          <a:prstGeom prst="rect">
            <a:avLst/>
          </a:prstGeom>
          <a:noFill/>
        </p:spPr>
      </p:pic>
      <p:pic>
        <p:nvPicPr>
          <p:cNvPr id="46090" name="Picture 10" descr="http://t0.gstatic.com/images?q=tbn:ANd9GcQnn8JY_qKOK8ugUmve4UiKujCqAQlxeLqoZhls6Gu56lpcmVCl41oHApXE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571" y="1484784"/>
            <a:ext cx="1400177" cy="1470506"/>
          </a:xfrm>
          <a:prstGeom prst="rect">
            <a:avLst/>
          </a:prstGeom>
          <a:noFill/>
        </p:spPr>
      </p:pic>
      <p:pic>
        <p:nvPicPr>
          <p:cNvPr id="46094" name="Picture 14" descr="http://t0.gstatic.com/images?q=tbn:ANd9GcQnn8JY_qKOK8ugUmve4UiKujCqAQlxeLqoZhls6Gu56lpcmVCl41oHApXE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074" y="1503890"/>
            <a:ext cx="1400177" cy="1470506"/>
          </a:xfrm>
          <a:prstGeom prst="rect">
            <a:avLst/>
          </a:prstGeom>
          <a:noFill/>
        </p:spPr>
      </p:pic>
      <p:pic>
        <p:nvPicPr>
          <p:cNvPr id="46096" name="Picture 16" descr="http://t0.gstatic.com/images?q=tbn:ANd9GcQnn8JY_qKOK8ugUmve4UiKujCqAQlxeLqoZhls6Gu56lpcmVCl41oHApXE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053" y="4594242"/>
            <a:ext cx="1400177" cy="1470506"/>
          </a:xfrm>
          <a:prstGeom prst="rect">
            <a:avLst/>
          </a:prstGeom>
          <a:noFill/>
        </p:spPr>
      </p:pic>
      <p:pic>
        <p:nvPicPr>
          <p:cNvPr id="46098" name="Picture 18" descr="http://t0.gstatic.com/images?q=tbn:ANd9GcQnn8JY_qKOK8ugUmve4UiKujCqAQlxeLqoZhls6Gu56lpcmVCl41oHApXE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919" y="2871339"/>
            <a:ext cx="1400177" cy="1470506"/>
          </a:xfrm>
          <a:prstGeom prst="rect">
            <a:avLst/>
          </a:prstGeom>
          <a:noFill/>
        </p:spPr>
      </p:pic>
      <p:pic>
        <p:nvPicPr>
          <p:cNvPr id="13" name="Picture 14" descr="http://t0.gstatic.com/images?q=tbn:ANd9GcQnn8JY_qKOK8ugUmve4UiKujCqAQlxeLqoZhls6Gu56lpcmVCl41oHApXE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37" y="4473031"/>
            <a:ext cx="1400177" cy="1470506"/>
          </a:xfrm>
          <a:prstGeom prst="rect">
            <a:avLst/>
          </a:prstGeom>
          <a:noFill/>
        </p:spPr>
      </p:pic>
      <p:pic>
        <p:nvPicPr>
          <p:cNvPr id="46092" name="Picture 12" descr="http://t0.gstatic.com/images?q=tbn:ANd9GcQnn8JY_qKOK8ugUmve4UiKujCqAQlxeLqoZhls6Gu56lpcmVCl41oHApXE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298" y="4621837"/>
            <a:ext cx="1400177" cy="1470506"/>
          </a:xfrm>
          <a:prstGeom prst="rect">
            <a:avLst/>
          </a:prstGeom>
          <a:noFill/>
        </p:spPr>
      </p:pic>
      <p:pic>
        <p:nvPicPr>
          <p:cNvPr id="46082" name="Picture 2" descr="http://t0.gstatic.com/images?q=tbn:ANd9GcQnn8JY_qKOK8ugUmve4UiKujCqAQlxeLqoZhls6Gu56lpcmVCl41oHApXE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436" y="2717010"/>
            <a:ext cx="1400177" cy="147050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639948" y="4103507"/>
            <a:ext cx="3941218" cy="584775"/>
          </a:xfrm>
          <a:prstGeom prst="rect">
            <a:avLst/>
          </a:prstGeom>
          <a:solidFill>
            <a:srgbClr val="FFFFCC"/>
          </a:solidFill>
          <a:ln w="63500" cmpd="dbl">
            <a:solidFill>
              <a:srgbClr val="FF535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i="1" dirty="0"/>
              <a:t>ยื่นขอจดทะเบียนเป็นสหกรณ์</a:t>
            </a:r>
            <a:endParaRPr lang="th-TH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836712"/>
            <a:ext cx="7992888" cy="554461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635146" y="1438529"/>
            <a:ext cx="5450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1" u="sng" dirty="0" smtClean="0">
                <a:solidFill>
                  <a:srgbClr val="7030A0"/>
                </a:solidFill>
              </a:rPr>
              <a:t>1. การเปิดรับสมาชิกทั่วไปและด้วยความสมัครใจ</a:t>
            </a:r>
            <a:endParaRPr lang="th-TH" u="sng" dirty="0">
              <a:solidFill>
                <a:srgbClr val="7030A0"/>
              </a:solidFill>
            </a:endParaRPr>
          </a:p>
        </p:txBody>
      </p:sp>
      <p:pic>
        <p:nvPicPr>
          <p:cNvPr id="56322" name="Picture 2" descr="http://www.dailynews.co.th/imagecache/670x385/cover/194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48880"/>
            <a:ext cx="3729619" cy="21431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57290" y="4572008"/>
            <a:ext cx="5450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i="1" dirty="0" smtClean="0">
                <a:solidFill>
                  <a:srgbClr val="FF0000"/>
                </a:solidFill>
              </a:rPr>
              <a:t>ไม่</a:t>
            </a:r>
            <a:r>
              <a:rPr lang="th-TH" sz="3600" b="1" dirty="0" smtClean="0">
                <a:solidFill>
                  <a:srgbClr val="FF0000"/>
                </a:solidFill>
              </a:rPr>
              <a:t>กีดกัน.</a:t>
            </a:r>
            <a:endParaRPr lang="th-TH" sz="3600" dirty="0">
              <a:solidFill>
                <a:srgbClr val="FF0000"/>
              </a:solidFill>
            </a:endParaRPr>
          </a:p>
        </p:txBody>
      </p:sp>
      <p:pic>
        <p:nvPicPr>
          <p:cNvPr id="56324" name="Picture 4" descr="http://www.manager.co.th/asp-bin/Image.aspx?ID=18797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6903" y="1988840"/>
            <a:ext cx="3145892" cy="1714512"/>
          </a:xfrm>
          <a:prstGeom prst="rect">
            <a:avLst/>
          </a:prstGeom>
          <a:noFill/>
        </p:spPr>
      </p:pic>
      <p:pic>
        <p:nvPicPr>
          <p:cNvPr id="56326" name="Picture 6" descr="http://www.kruketsarin.com/web/work-web/output_ky/images/b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786190"/>
            <a:ext cx="3643338" cy="24288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74733" y="642918"/>
            <a:ext cx="1969847" cy="646986"/>
          </a:xfrm>
          <a:prstGeom prst="roundRect">
            <a:avLst/>
          </a:prstGeom>
          <a:solidFill>
            <a:srgbClr val="B0DD7F"/>
          </a:solidFill>
        </p:spPr>
        <p:txBody>
          <a:bodyPr wrap="none" rtlCol="0">
            <a:spAutoFit/>
          </a:bodyPr>
          <a:lstStyle/>
          <a:p>
            <a:r>
              <a:rPr lang="th-TH" sz="3200" b="1" dirty="0"/>
              <a:t>วิธีการดำเนินงาน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942" y="0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วิธีการดำเนินงาน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836712"/>
            <a:ext cx="7992888" cy="554461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928662" y="1071546"/>
            <a:ext cx="4126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i="1" u="sng" dirty="0" smtClean="0"/>
              <a:t>2. ควบคุมโดยสมาชิกตามหลักประชาธิปไตย </a:t>
            </a:r>
            <a:endParaRPr lang="th-TH" b="1" i="1" u="sng" dirty="0"/>
          </a:p>
        </p:txBody>
      </p:sp>
      <p:pic>
        <p:nvPicPr>
          <p:cNvPr id="59394" name="Picture 2" descr="http://www.clipmass.com/upload/news/27/26125_fu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85794"/>
            <a:ext cx="1503167" cy="92869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13821" y="4929198"/>
            <a:ext cx="54504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i="1" dirty="0" smtClean="0">
                <a:solidFill>
                  <a:srgbClr val="FF5353"/>
                </a:solidFill>
              </a:rPr>
              <a:t>1คน/1เสียง</a:t>
            </a:r>
            <a:endParaRPr lang="th-TH" sz="4400" dirty="0">
              <a:solidFill>
                <a:srgbClr val="FF5353"/>
              </a:solidFill>
            </a:endParaRPr>
          </a:p>
        </p:txBody>
      </p:sp>
      <p:pic>
        <p:nvPicPr>
          <p:cNvPr id="59396" name="Picture 4" descr="http://www.matichon.co.th/online/2012/03/13319776531331977695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928802"/>
            <a:ext cx="7315746" cy="28575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7941" y="809082"/>
            <a:ext cx="7834499" cy="554461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5214942" y="0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วิธีการดำเนินงาน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071546"/>
            <a:ext cx="3794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i="1" dirty="0" smtClean="0">
                <a:solidFill>
                  <a:schemeClr val="accent5">
                    <a:lumMod val="50000"/>
                  </a:schemeClr>
                </a:solidFill>
              </a:rPr>
              <a:t>3. การมีส่วนร่วมทางเศรษฐกิจโดยสมาชิก</a:t>
            </a:r>
            <a:endParaRPr lang="th-TH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8370" name="Picture 2" descr="http://xn--42cah7d0cxcvbbb9x.com/wp-content/uploads/2013/02/%E0%B8%A1.%E0%B8%AB%E0%B8%AD%E0%B8%81%E0%B8%B2%E0%B8%A3%E0%B8%84%E0%B9%89%E0%B8%B2%E0%B8%9B%E0%B8%A3%E0%B8%B1%E0%B8%9A%E0%B9%80%E0%B8%9B%E0%B9%89%E0%B8%B2%E0%B9%83%E0%B8%AB%E0%B8%A1%E0%B9%88%E0%B9%82%E0%B8%95-4.8-5.3%E0%B9%80%E0%B8%9B%E0%B8%AD%E0%B8%A3%E0%B9%8C%E0%B9%80%E0%B8%8B%E0%B8%99%E0%B8%95%E0%B9%8C-%E0%B8%AB%E0%B8%A5%E0%B8%B1%E0%B8%87%E0%B9%80%E0%B8%A8%E0%B8%A3%E0%B8%A9%E0%B8%90%E0%B8%81%E0%B8%B4%E0%B8%88%E0%B9%84%E0%B8%97%E0%B8%A2%E0%B8%AA%E0%B9%88%E0%B8%87%E0%B8%AA%E0%B8%B1%E0%B8%8D%E0%B8%8D%E0%B8%B2%E0%B8%93%E0%B9%82%E0%B8%95%E0%B9%81%E0%B8%A3%E0%B8%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628" y="2000240"/>
            <a:ext cx="4762500" cy="31623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6136" y="200024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มวลสมาชิกเป็นผู้จัดสรรผลประโยชน์ส่วนเกิน</a:t>
            </a:r>
            <a:endParaRPr lang="th-TH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14300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6600" b="1" dirty="0" smtClean="0">
                <a:solidFill>
                  <a:schemeClr val="tx1"/>
                </a:solidFill>
              </a:rPr>
              <a:t>ประวัติสหกรณ์</a:t>
            </a:r>
            <a:endParaRPr lang="th-TH" sz="66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occupy.com/sites/default/files/hungerpover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776086" cy="380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836712"/>
            <a:ext cx="7776864" cy="55446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5214942" y="0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วิธีการดำเนินงาน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071546"/>
            <a:ext cx="3347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i="1" dirty="0" smtClean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th-TH" b="1" i="1" dirty="0" smtClean="0"/>
              <a:t>การศึกษา ฝึกอบรม และข่าวสาร</a:t>
            </a:r>
            <a:r>
              <a:rPr lang="th-TH" dirty="0" smtClean="0"/>
              <a:t> </a:t>
            </a:r>
            <a:endParaRPr lang="th-TH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3490" name="Picture 2" descr="http://www.tataya.com/x_file/tu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3810000" cy="3095626"/>
          </a:xfrm>
          <a:prstGeom prst="rect">
            <a:avLst/>
          </a:prstGeom>
          <a:noFill/>
        </p:spPr>
      </p:pic>
      <p:pic>
        <p:nvPicPr>
          <p:cNvPr id="63492" name="Picture 4" descr="http://t0.gstatic.com/images?q=tbn:ANd9GcR-Rq5T6T8K4cE6q8-m6VUQizVuuuXtjCfgpSxM5BdN1S2qK3Lu8OJLD3pU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14818"/>
            <a:ext cx="2476500" cy="1847850"/>
          </a:xfrm>
          <a:prstGeom prst="rect">
            <a:avLst/>
          </a:prstGeom>
          <a:noFill/>
        </p:spPr>
      </p:pic>
      <p:pic>
        <p:nvPicPr>
          <p:cNvPr id="63494" name="Picture 6" descr="http://teen.mthai.com/wp-content/uploads/2012/12/10-%E0%B9%80%E0%B8%97%E0%B8%84%E0%B8%99%E0%B8%B4%E0%B8%84%E0%B9%80%E0%B8%A3%E0%B8%B5%E0%B8%A2%E0%B8%99-%E0%B9%83%E0%B8%AB%E0%B9%89%E0%B9%80%E0%B8%9B%E0%B9%87%E0%B8%99%E0%B8%84%E0%B8%99%E0%B9%80%E0%B8%A3%E0%B8%B5%E0%B8%A2%E0%B8%99%E0%B9%80%E0%B8%81%E0%B9%88%E0%B8%87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142984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576" y="836712"/>
            <a:ext cx="7776864" cy="5544616"/>
          </a:xfrm>
          <a:prstGeom prst="rect">
            <a:avLst/>
          </a:prstGeom>
          <a:solidFill>
            <a:srgbClr val="C9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5214942" y="0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วิธีการดำเนินงาน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071546"/>
            <a:ext cx="239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i="1" dirty="0" smtClean="0">
                <a:solidFill>
                  <a:schemeClr val="accent5">
                    <a:lumMod val="50000"/>
                  </a:schemeClr>
                </a:solidFill>
              </a:rPr>
              <a:t>5. การมือระหว่างสหกรณ์</a:t>
            </a:r>
            <a:endParaRPr lang="th-TH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42" name="Picture 2" descr="http://www.iteachercafe.com/main/images/theory/Portals_and_Collaboration_Graphic_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3786214" cy="2500330"/>
          </a:xfrm>
          <a:prstGeom prst="rect">
            <a:avLst/>
          </a:prstGeom>
          <a:noFill/>
        </p:spPr>
      </p:pic>
      <p:pic>
        <p:nvPicPr>
          <p:cNvPr id="61444" name="Picture 4" descr="http://www.thaihrwork.com/wp-content/uploads/2011/04/work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357430"/>
            <a:ext cx="3286147" cy="3500462"/>
          </a:xfrm>
          <a:prstGeom prst="rect">
            <a:avLst/>
          </a:prstGeom>
          <a:noFill/>
        </p:spPr>
      </p:pic>
      <p:pic>
        <p:nvPicPr>
          <p:cNvPr id="61446" name="Picture 6" descr="http://region3.prd.go.th/Environment/images/stories/hand-clip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500570"/>
            <a:ext cx="3714776" cy="17055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836712"/>
            <a:ext cx="7776864" cy="5544616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5214942" y="0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วิธีการดำเนินงาน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071546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i="1" dirty="0" smtClean="0">
                <a:solidFill>
                  <a:schemeClr val="accent5">
                    <a:lumMod val="50000"/>
                  </a:schemeClr>
                </a:solidFill>
              </a:rPr>
              <a:t>6. เอื้ออาทรต่อชุมชน</a:t>
            </a:r>
            <a:endParaRPr lang="th-TH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418" name="Picture 2" descr="http://t1.gstatic.com/images?q=tbn:ANd9GcQWlHREobiQmH993Ajjk9CZJOkX0CeTJZrADuvd8LYe4uuo_9NF-mqxxh38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3094373" cy="2143140"/>
          </a:xfrm>
          <a:prstGeom prst="rect">
            <a:avLst/>
          </a:prstGeom>
          <a:noFill/>
        </p:spPr>
      </p:pic>
      <p:pic>
        <p:nvPicPr>
          <p:cNvPr id="60420" name="Picture 4" descr="http://www.oknation.net/blog/home/blog_data/259/2259/images/PICT0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00240"/>
            <a:ext cx="3866282" cy="25717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836712"/>
            <a:ext cx="7776864" cy="554461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5214942" y="0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วิธีการดำเนินงาน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071546"/>
            <a:ext cx="3940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i="1" dirty="0" smtClean="0">
                <a:solidFill>
                  <a:schemeClr val="accent5">
                    <a:lumMod val="50000"/>
                  </a:schemeClr>
                </a:solidFill>
              </a:rPr>
              <a:t>7. </a:t>
            </a:r>
            <a:r>
              <a:rPr lang="th-TH" b="1" i="1" dirty="0" smtClean="0"/>
              <a:t>การปกครองตนเองและความเป็นอิสระ</a:t>
            </a:r>
            <a:r>
              <a:rPr lang="th-TH" dirty="0" smtClean="0"/>
              <a:t> </a:t>
            </a:r>
            <a:r>
              <a:rPr lang="th-TH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th-TH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2466" name="Picture 2" descr="http://ahph9thi.gotoknow.org/assets/media/files/000/811/404/large_IM1673.jpg?1339110623"/>
          <p:cNvPicPr>
            <a:picLocks noChangeAspect="1" noChangeArrowheads="1"/>
          </p:cNvPicPr>
          <p:nvPr/>
        </p:nvPicPr>
        <p:blipFill>
          <a:blip r:embed="rId2" cstate="print"/>
          <a:srcRect r="1739" b="25052"/>
          <a:stretch>
            <a:fillRect/>
          </a:stretch>
        </p:blipFill>
        <p:spPr bwMode="auto">
          <a:xfrm>
            <a:off x="1187624" y="1928801"/>
            <a:ext cx="7056784" cy="32429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362075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th-TH" sz="6600" b="1" dirty="0">
                <a:solidFill>
                  <a:schemeClr val="tx1"/>
                </a:solidFill>
              </a:rPr>
              <a:t>ประเภทของสหกรณ์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52936"/>
            <a:ext cx="30436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1242338"/>
            <a:ext cx="7776864" cy="513899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5436096" y="-27384"/>
            <a:ext cx="167640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ประเทศไทย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980728"/>
            <a:ext cx="6096000" cy="523220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แบ่งตาม</a:t>
            </a:r>
            <a:r>
              <a:rPr lang="th-TH" sz="28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พระราชบัญญัติสหกรณ์ พ.ศ.2511 มาตรา 7</a:t>
            </a:r>
            <a:endParaRPr lang="en-US" sz="28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72390594"/>
              </p:ext>
            </p:extLst>
          </p:nvPr>
        </p:nvGraphicFramePr>
        <p:xfrm>
          <a:off x="16002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761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692696"/>
            <a:ext cx="7776864" cy="5760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511185"/>
              </p:ext>
            </p:extLst>
          </p:nvPr>
        </p:nvGraphicFramePr>
        <p:xfrm>
          <a:off x="152400" y="764704"/>
          <a:ext cx="8763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41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860320"/>
            <a:ext cx="7992888" cy="56650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ounded Rectangle 3"/>
          <p:cNvSpPr/>
          <p:nvPr/>
        </p:nvSpPr>
        <p:spPr>
          <a:xfrm>
            <a:off x="680764" y="486960"/>
            <a:ext cx="2438400" cy="746720"/>
          </a:xfrm>
          <a:prstGeom prst="roundRect">
            <a:avLst/>
          </a:prstGeom>
          <a:solidFill>
            <a:srgbClr val="B2DE8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สหกรณ์การเกษตร</a:t>
            </a:r>
            <a:endParaRPr lang="en-US" sz="28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40879633"/>
              </p:ext>
            </p:extLst>
          </p:nvPr>
        </p:nvGraphicFramePr>
        <p:xfrm>
          <a:off x="1676400" y="1484784"/>
          <a:ext cx="6408712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1393612"/>
            <a:ext cx="259228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การดำเนินธุรกิจ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97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99356" y="681103"/>
            <a:ext cx="7992888" cy="56650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705100"/>
            <a:ext cx="2590800" cy="990600"/>
          </a:xfrm>
          <a:prstGeom prst="roundRect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สหกรณ์</a:t>
            </a:r>
            <a:r>
              <a:rPr lang="th-TH" sz="3600" b="1" u="sng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การเกษตร</a:t>
            </a:r>
            <a:endParaRPr lang="en-US" sz="3600" b="1" u="sng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91000" y="901080"/>
            <a:ext cx="2209800" cy="6858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ขาดแคลนเงินทุน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91000" y="1663080"/>
            <a:ext cx="2209800" cy="6858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ปัญหาการตลาด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53200" y="1663080"/>
            <a:ext cx="1691208" cy="6858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ปัญหาการผลิต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53200" y="901080"/>
            <a:ext cx="1691208" cy="6858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ขาดแคลนที่ดิน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667000" y="1447800"/>
            <a:ext cx="1371600" cy="1066800"/>
          </a:xfrm>
          <a:prstGeom prst="straightConnector1">
            <a:avLst/>
          </a:prstGeom>
          <a:ln w="381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9349181">
            <a:off x="2218734" y="1506054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เหตุผลของการจัดตั้ง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1000" y="4191000"/>
            <a:ext cx="2209800" cy="6858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ปัจจัยการผลิตเพิ่มขึ้น 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53200" y="5029200"/>
            <a:ext cx="1907232" cy="6858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เทคโนโลยีสมัยใหม่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91000" y="5029200"/>
            <a:ext cx="2209800" cy="6858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ไม่ถูกเอาเปรียบ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53200" y="4191000"/>
            <a:ext cx="1907232" cy="6858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มีที่ดินเป็นของตัวเอง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95800" y="3200400"/>
            <a:ext cx="19050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เงินกู้(ดอกเบี้ยต่ำ)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257800" y="3810000"/>
            <a:ext cx="0" cy="3048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43200" y="3962400"/>
            <a:ext cx="1295400" cy="1066800"/>
          </a:xfrm>
          <a:prstGeom prst="straightConnector1">
            <a:avLst/>
          </a:prstGeom>
          <a:ln w="381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57400" y="4419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ประโยชน์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57200" y="762000"/>
            <a:ext cx="2133600" cy="76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เกษตรกร</a:t>
            </a:r>
            <a:endParaRPr lang="en-US" sz="32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219200" y="1676400"/>
            <a:ext cx="533400" cy="8382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685800" y="5943600"/>
            <a:ext cx="5029200" cy="437728"/>
          </a:xfrm>
          <a:prstGeom prst="flowChartAlternateProcess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สหกรณ์โคนมหนองโพราชบุรี จำกัด(แก้ไขนมสดล้นตลาด)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676400" y="3886200"/>
            <a:ext cx="0" cy="1905000"/>
          </a:xfrm>
          <a:prstGeom prst="straightConnector1">
            <a:avLst/>
          </a:prstGeom>
          <a:ln w="381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7200" y="4724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ตัวอย่าง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99896" y="-99392"/>
            <a:ext cx="2712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เกษตร</a:t>
            </a:r>
            <a:endParaRPr lang="en-US" sz="4000" b="1" u="sng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74" y="44624"/>
            <a:ext cx="630593" cy="49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7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99356" y="681103"/>
            <a:ext cx="8177100" cy="56650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743200"/>
            <a:ext cx="2590800" cy="990600"/>
          </a:xfrm>
          <a:prstGeom prst="roundRect">
            <a:avLst/>
          </a:prstGeom>
          <a:solidFill>
            <a:srgbClr val="FF535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สหกรณ์</a:t>
            </a:r>
            <a:r>
              <a:rPr lang="th-TH" sz="3600" b="1" u="sng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ประมง</a:t>
            </a:r>
            <a:endParaRPr lang="en-US" sz="3600" b="1" u="sng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91000" y="757064"/>
            <a:ext cx="2209800" cy="685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ขาดแคลนเงินทุน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91000" y="1519064"/>
            <a:ext cx="2209800" cy="685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ปัญหาการตลาด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53200" y="1519064"/>
            <a:ext cx="1979240" cy="685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ขาดวัสดุในการประมง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53200" y="757064"/>
            <a:ext cx="1979240" cy="6858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ขาดเทคนิคในการเพาะเลี้ยง</a:t>
            </a:r>
            <a:r>
              <a:rPr lang="en-US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	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67000" y="1447800"/>
            <a:ext cx="1371600" cy="1066800"/>
          </a:xfrm>
          <a:prstGeom prst="straightConnector1">
            <a:avLst/>
          </a:prstGeom>
          <a:ln w="381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9349181">
            <a:off x="2218734" y="1506054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เหตุผลของการจัดตั้ง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91000" y="4829944"/>
            <a:ext cx="2209800" cy="6858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ซื้ออุปกรณ์ราคาสูงได้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53200" y="4829944"/>
            <a:ext cx="2209800" cy="6858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สินค้ามีคุณภาพ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91000" y="3991744"/>
            <a:ext cx="2209800" cy="6858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ไม่ถูกเอาเปรียบ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53200" y="3991744"/>
            <a:ext cx="2209800" cy="6858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ได้รับการอบรม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19600" y="2924944"/>
            <a:ext cx="1600200" cy="533400"/>
          </a:xfrm>
          <a:prstGeom prst="round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เงินกู้(ดอกเบี้ยต่ำ)</a:t>
            </a:r>
            <a:endParaRPr lang="en-US" sz="20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81600" y="3534544"/>
            <a:ext cx="0" cy="3048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43200" y="3962400"/>
            <a:ext cx="1295400" cy="1066800"/>
          </a:xfrm>
          <a:prstGeom prst="straightConnector1">
            <a:avLst/>
          </a:prstGeom>
          <a:ln w="381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4419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ประโยชน์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191000" y="5744344"/>
            <a:ext cx="2209800" cy="6858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คุณภาพชีวิที่ดีขึ้น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905000" y="5949280"/>
            <a:ext cx="1447800" cy="533400"/>
          </a:xfrm>
          <a:prstGeom prst="round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รับฝากเงิน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505200" y="6248400"/>
            <a:ext cx="609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57200" y="762000"/>
            <a:ext cx="2133600" cy="762000"/>
          </a:xfrm>
          <a:prstGeom prst="ellipse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ชาวประมง</a:t>
            </a:r>
            <a:endParaRPr lang="en-US" sz="28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1219200" y="1676400"/>
            <a:ext cx="533400" cy="8382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99896" y="-99392"/>
            <a:ext cx="2712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ประมง</a:t>
            </a:r>
            <a:endParaRPr lang="en-US" sz="4000" b="1" u="sng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73" y="83217"/>
            <a:ext cx="655086" cy="42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nkp2day.com/wp-content/uploads/2012/07/%E0%B9%84%E0%B8%9B%E0%B8%99%E0%B8%B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4" y="966411"/>
            <a:ext cx="8054393" cy="532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77072" y="1676108"/>
            <a:ext cx="1368152" cy="604663"/>
          </a:xfrm>
          <a:solidFill>
            <a:srgbClr val="C9DBFF"/>
          </a:solidFill>
          <a:ln w="3175">
            <a:noFill/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ความยากจน ถูกเอาเปรียบ</a:t>
            </a:r>
          </a:p>
          <a:p>
            <a:pPr algn="ctr"/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33264" y="1667608"/>
            <a:ext cx="1599692" cy="753280"/>
          </a:xfrm>
          <a:prstGeom prst="rect">
            <a:avLst/>
          </a:prstGeom>
          <a:solidFill>
            <a:srgbClr val="CCFFFF"/>
          </a:solidFill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การค้าขายระหว่างประเทศ</a:t>
            </a:r>
          </a:p>
          <a:p>
            <a:pPr algn="ctr"/>
            <a:endParaRPr lang="th-TH" sz="20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84029" y="2001845"/>
            <a:ext cx="46383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30416" y="1980147"/>
            <a:ext cx="56763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6300192" y="1699514"/>
            <a:ext cx="1738536" cy="793382"/>
          </a:xfrm>
          <a:prstGeom prst="rect">
            <a:avLst/>
          </a:prstGeom>
          <a:solidFill>
            <a:srgbClr val="FFCCCC"/>
          </a:solidFill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จัดตั้งสหกรณ์แบบ</a:t>
            </a:r>
          </a:p>
          <a:p>
            <a:pPr marL="0" indent="0" algn="ctr">
              <a:buFont typeface="Arial" pitchFamily="34" charset="0"/>
              <a:buNone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ไรฟ์ไฟเซน</a:t>
            </a:r>
          </a:p>
          <a:p>
            <a:pPr algn="ctr"/>
            <a:endParaRPr lang="th-TH" sz="20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88599" y="2680803"/>
            <a:ext cx="23897" cy="388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557392" y="3275391"/>
            <a:ext cx="1224136" cy="604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ที่อำเภอเมือง            จ.พิษณุโลก</a:t>
            </a:r>
          </a:p>
          <a:p>
            <a:pPr algn="ctr"/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24128" y="3573016"/>
            <a:ext cx="4151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3625552" y="3361682"/>
            <a:ext cx="1738536" cy="604663"/>
          </a:xfrm>
          <a:prstGeom prst="rect">
            <a:avLst/>
          </a:prstGeom>
          <a:solidFill>
            <a:srgbClr val="B0DD7F"/>
          </a:solidFill>
          <a:ln w="3175"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b="1" i="1" u="sng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สหกรณ์วัดจันทร์ไม่จำกัดสินใช้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884029" y="3573017"/>
            <a:ext cx="391828" cy="47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1033264" y="3270684"/>
            <a:ext cx="1738536" cy="1094420"/>
          </a:xfrm>
          <a:prstGeom prst="rect">
            <a:avLst/>
          </a:prstGeom>
          <a:solidFill>
            <a:srgbClr val="FFFFCC"/>
          </a:solidFill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u="sng" dirty="0">
                <a:latin typeface="Cordia New" pitchFamily="34" charset="-34"/>
                <a:cs typeface="Cordia New" pitchFamily="34" charset="-34"/>
              </a:rPr>
              <a:t>26 </a:t>
            </a:r>
            <a:r>
              <a:rPr lang="th-TH" sz="2000" b="1" u="sng" dirty="0">
                <a:latin typeface="Cordia New" pitchFamily="34" charset="-34"/>
                <a:cs typeface="Cordia New" pitchFamily="34" charset="-34"/>
              </a:rPr>
              <a:t>กุมภาพันธ์ </a:t>
            </a:r>
            <a:endParaRPr lang="th-TH" sz="2000" b="1" u="sng" dirty="0" smtClean="0">
              <a:latin typeface="Cordia New" pitchFamily="34" charset="-34"/>
              <a:cs typeface="Cordia New" pitchFamily="34" charset="-34"/>
            </a:endParaRPr>
          </a:p>
          <a:p>
            <a:pPr marL="0" indent="0" algn="ctr">
              <a:buNone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เป็น</a:t>
            </a:r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วันสหกรณ์แห่งชาติ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361148" y="4437112"/>
            <a:ext cx="0" cy="4945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2483768" y="5059749"/>
            <a:ext cx="3240360" cy="8175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2000" b="1" u="sng" dirty="0">
                <a:latin typeface="Cordia New" pitchFamily="34" charset="-34"/>
                <a:cs typeface="Cordia New" pitchFamily="34" charset="-34"/>
              </a:rPr>
              <a:t>พระราชวงศ์เธอกรมหมื่นพิทยาลง</a:t>
            </a:r>
            <a:r>
              <a:rPr lang="th-TH" sz="2000" b="1" u="sng" dirty="0" smtClean="0">
                <a:latin typeface="Cordia New" pitchFamily="34" charset="-34"/>
                <a:cs typeface="Cordia New" pitchFamily="34" charset="-34"/>
              </a:rPr>
              <a:t>กรณ์</a:t>
            </a:r>
          </a:p>
          <a:p>
            <a:pPr marL="0" indent="0" algn="ctr">
              <a:buNone/>
            </a:pP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เป็น</a:t>
            </a:r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นายทะเบียน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904148" y="5373216"/>
            <a:ext cx="39604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6548240" y="5059749"/>
            <a:ext cx="1490488" cy="604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บิดาสหกรณ์แห่งประเทศไทย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6096" y="-27384"/>
            <a:ext cx="167640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ประวัติสหกรณ์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10" y="642918"/>
            <a:ext cx="1468876" cy="646986"/>
          </a:xfrm>
          <a:prstGeom prst="roundRect">
            <a:avLst/>
          </a:prstGeom>
          <a:solidFill>
            <a:srgbClr val="B0DD7F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</a:rPr>
              <a:t>ประเทศไทย</a:t>
            </a:r>
            <a:endParaRPr lang="th-TH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99356" y="681103"/>
            <a:ext cx="7992888" cy="56650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9552" y="2286000"/>
            <a:ext cx="2356048" cy="990600"/>
          </a:xfrm>
          <a:prstGeom prst="roundRect">
            <a:avLst/>
          </a:prstGeom>
          <a:solidFill>
            <a:srgbClr val="FF535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สหกรณ์</a:t>
            </a:r>
            <a:r>
              <a:rPr lang="th-TH" sz="3600" b="1" u="sng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นิคม</a:t>
            </a:r>
            <a:endParaRPr lang="en-US" sz="3600" b="1" u="sng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1295400" y="1600200"/>
            <a:ext cx="457200" cy="6096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3568" y="381000"/>
            <a:ext cx="2288232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เกษตรกร - ไม่มีที่ดินเป็นของตัวเอง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3568" y="4114800"/>
            <a:ext cx="2135832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รัฐบาลจัดที่ดิน</a:t>
            </a:r>
            <a:r>
              <a:rPr lang="th-TH" sz="2400" b="1" u="sng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ป่าสงวนที่เสื่อมสภาพ</a:t>
            </a:r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ให้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295400" y="3352800"/>
            <a:ext cx="457200" cy="6096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" name="Snip Single Corner Rectangle 26"/>
          <p:cNvSpPr/>
          <p:nvPr/>
        </p:nvSpPr>
        <p:spPr>
          <a:xfrm>
            <a:off x="4191000" y="4876800"/>
            <a:ext cx="4419600" cy="1143000"/>
          </a:xfrm>
          <a:prstGeom prst="snip1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ปัจจุบัน</a:t>
            </a:r>
            <a:r>
              <a:rPr lang="en-US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:</a:t>
            </a:r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  <a:p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สมาชิกไม่ได้รับกรรมสิทธ์ในที่ดิน แต่เป็น</a:t>
            </a:r>
            <a:r>
              <a:rPr lang="th-TH" sz="2400" b="1" u="sng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สิทธิครอบครองที่ดิน</a:t>
            </a:r>
            <a:endParaRPr lang="en-US" sz="2400" b="1" u="sng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" name="Snip Single Corner Rectangle 27"/>
          <p:cNvSpPr/>
          <p:nvPr/>
        </p:nvSpPr>
        <p:spPr>
          <a:xfrm>
            <a:off x="4191000" y="3657600"/>
            <a:ext cx="4419600" cy="990600"/>
          </a:xfrm>
          <a:prstGeom prst="snip1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สมัยก่อน</a:t>
            </a:r>
            <a:r>
              <a:rPr lang="en-US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:</a:t>
            </a:r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  <a:p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สมาชิกได้รับกรรมสิทธ์ในที่ดิน และนำไปขายต่อ</a:t>
            </a:r>
            <a:endParaRPr lang="en-US" sz="2400" b="1" u="sng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971800" y="4191000"/>
            <a:ext cx="9144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048000" y="4876800"/>
            <a:ext cx="7620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3962400" y="2607568"/>
            <a:ext cx="2362200" cy="5334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การจัดการที่ดี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477000" y="931168"/>
            <a:ext cx="1983432" cy="7620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รายได้+ฐานะมั่นคง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77000" y="1769368"/>
            <a:ext cx="1983432" cy="7620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สื่อกลางในการทำตามกฎหมาย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962400" y="931168"/>
            <a:ext cx="2362200" cy="7620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สื่อกลางในการขอรับบริการจากรัฐ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962400" y="1769368"/>
            <a:ext cx="2362200" cy="762000"/>
          </a:xfrm>
          <a:prstGeom prst="roundRect">
            <a:avLst/>
          </a:prstGeom>
          <a:solidFill>
            <a:srgbClr val="C9D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มีสถาบันเป็นของตนเอง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819400" y="15240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9800" y="1676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ประโยชน์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99896" y="-99392"/>
            <a:ext cx="2712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นิคม</a:t>
            </a:r>
          </a:p>
        </p:txBody>
      </p:sp>
    </p:spTree>
    <p:extLst>
      <p:ext uri="{BB962C8B-B14F-4D97-AF65-F5344CB8AC3E}">
        <p14:creationId xmlns:p14="http://schemas.microsoft.com/office/powerpoint/2010/main" val="115694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9356" y="681103"/>
            <a:ext cx="8105092" cy="56650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7728" y="2621632"/>
            <a:ext cx="2590800" cy="990600"/>
          </a:xfrm>
          <a:prstGeom prst="roundRect">
            <a:avLst/>
          </a:prstGeom>
          <a:solidFill>
            <a:srgbClr val="FF535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สหกรณ์</a:t>
            </a:r>
            <a:r>
              <a:rPr lang="th-TH" sz="3600" b="1" u="sng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ร้านค้า</a:t>
            </a:r>
            <a:endParaRPr lang="en-US" sz="3600" b="1" u="sng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628328" y="2002904"/>
            <a:ext cx="457200" cy="609600"/>
          </a:xfrm>
          <a:prstGeom prst="down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3928" y="901824"/>
            <a:ext cx="24384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สินค้า+บริการที่จำเป็น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3928" y="4450432"/>
            <a:ext cx="24384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สินค้า</a:t>
            </a:r>
            <a:r>
              <a:rPr lang="th-TH" sz="32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ถูก</a:t>
            </a:r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ลง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628328" y="3688432"/>
            <a:ext cx="457200" cy="609600"/>
          </a:xfrm>
          <a:prstGeom prst="down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71528" y="4983832"/>
            <a:ext cx="2362200" cy="533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แบ่งปันกัน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86128" y="2396480"/>
            <a:ext cx="1718320" cy="182535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สิ้นปี – มีกำไรสุทธิ- ได้รับเงินปันผลตามหุ้นที่ถือไว้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95328" y="2850232"/>
            <a:ext cx="2438400" cy="7620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ลดค่าใช้จ่ายในการซื้อของ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71528" y="3917032"/>
            <a:ext cx="2362200" cy="7620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สินค้ามีคุณภาพ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57128" y="3155032"/>
            <a:ext cx="6858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099896" y="-99392"/>
            <a:ext cx="2712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ร้านค้า</a:t>
            </a:r>
            <a:endParaRPr lang="en-US" sz="4000" b="1" u="sng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9"/>
          <a:stretch/>
        </p:blipFill>
        <p:spPr>
          <a:xfrm>
            <a:off x="7192063" y="-4152"/>
            <a:ext cx="553226" cy="50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99356" y="681103"/>
            <a:ext cx="7992888" cy="56650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9552" y="2514600"/>
            <a:ext cx="2584648" cy="990600"/>
          </a:xfrm>
          <a:prstGeom prst="roundRect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สหกรณ์</a:t>
            </a:r>
          </a:p>
          <a:p>
            <a:pPr algn="ctr"/>
            <a:r>
              <a:rPr lang="th-TH" sz="3600" b="1" u="sng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ออมทรัพย์</a:t>
            </a:r>
            <a:endParaRPr lang="en-US" sz="3600" b="1" u="sng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43400" y="2514600"/>
            <a:ext cx="1295400" cy="6858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เงินกู้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19600" y="1295399"/>
            <a:ext cx="2209800" cy="1161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รับฝากเงิน + ผลตอบแทน(ดอกเบี้ย)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43400" y="3352800"/>
            <a:ext cx="2209800" cy="6858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u="sng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เหตุฉุกเฉิน </a:t>
            </a:r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- ไม่มีหลักประกัน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800" y="835913"/>
            <a:ext cx="1822648" cy="3817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4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ถือหุ้นหัก ณ ที่จ่าย เป็นรายเดือน แต่ไม่เกิน</a:t>
            </a:r>
            <a:r>
              <a:rPr lang="en-US" sz="24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1 </a:t>
            </a: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ใน</a:t>
            </a:r>
            <a:r>
              <a:rPr lang="en-US" sz="24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5 </a:t>
            </a: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ของหุ้นทั้งหมด เมื่อสิ้น</a:t>
            </a:r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ปีต้อง</a:t>
            </a: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จ่ายเงินปันผลค่าหุ้น</a:t>
            </a:r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ให้สมาชิก</a:t>
            </a:r>
            <a:r>
              <a:rPr lang="th-TH" sz="2400" b="1" dirty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ในอัตราที่กฎหมายกำหนด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24200" y="2133600"/>
            <a:ext cx="1143000" cy="762000"/>
          </a:xfrm>
          <a:prstGeom prst="straightConnector1">
            <a:avLst/>
          </a:prstGeom>
          <a:ln w="381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9622851">
            <a:off x="2599733" y="203945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วัตถุประสงค์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82072" y="4997535"/>
            <a:ext cx="1894656" cy="9144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u="sng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พิเศษ</a:t>
            </a:r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- มีหลักค้ำประกัน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43400" y="4191000"/>
            <a:ext cx="2209800" cy="685800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u="sng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สามัญ</a:t>
            </a:r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– สมาชิก หรือหลักทรัพย์ค้ำประกัน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600200" y="3581400"/>
            <a:ext cx="0" cy="838200"/>
          </a:xfrm>
          <a:prstGeom prst="straightConnector1">
            <a:avLst/>
          </a:prstGeom>
          <a:ln w="381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600" y="3733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ประโยชน์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200" y="457200"/>
            <a:ext cx="1676400" cy="762000"/>
          </a:xfrm>
          <a:prstGeom prst="ellipse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มีอาชีพเดียวกัน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62000" y="1447800"/>
            <a:ext cx="533400" cy="838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209800" y="457199"/>
            <a:ext cx="2049388" cy="990601"/>
          </a:xfrm>
          <a:prstGeom prst="ellipse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อยู่ในชุมชนเดียวกัน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2" name="Down Arrow 21"/>
          <p:cNvSpPr/>
          <p:nvPr/>
        </p:nvSpPr>
        <p:spPr>
          <a:xfrm rot="1210015">
            <a:off x="2146016" y="1354624"/>
            <a:ext cx="533400" cy="10674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92088" y="4495800"/>
            <a:ext cx="144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รู้จักการออม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2088" y="52578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ไม่ต้องกู้เงินนอกระบบ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154288" y="52578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คุณภาพชีวิตที่ดี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99896" y="-99392"/>
            <a:ext cx="2712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ออมทรัพย์</a:t>
            </a:r>
            <a:endParaRPr lang="en-US" sz="4000" b="1" u="sng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49" y="522"/>
            <a:ext cx="538950" cy="5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99356" y="681103"/>
            <a:ext cx="7992888" cy="56650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2571328"/>
            <a:ext cx="2590800" cy="990600"/>
          </a:xfrm>
          <a:prstGeom prst="roundRect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</a:rPr>
              <a:t>สหกรณ์</a:t>
            </a:r>
            <a:r>
              <a:rPr lang="th-TH" sz="3600" b="1" u="sng" dirty="0" smtClean="0">
                <a:solidFill>
                  <a:schemeClr val="bg1"/>
                </a:solidFill>
              </a:rPr>
              <a:t>บริการ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6136" y="2723728"/>
            <a:ext cx="2362200" cy="6858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ยึดหลัก </a:t>
            </a:r>
            <a:r>
              <a:rPr lang="th-TH" sz="2400" b="1" dirty="0" smtClean="0">
                <a:solidFill>
                  <a:schemeClr val="tx1"/>
                </a:solidFill>
              </a:rPr>
              <a:t>ความประหยัด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11960" y="3104728"/>
            <a:ext cx="1447800" cy="0"/>
          </a:xfrm>
          <a:prstGeom prst="straightConnector1">
            <a:avLst/>
          </a:prstGeom>
          <a:ln w="38100"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67000" y="3714328"/>
            <a:ext cx="0" cy="914400"/>
          </a:xfrm>
          <a:prstGeom prst="straightConnector1">
            <a:avLst/>
          </a:prstGeom>
          <a:ln w="38100"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95400" y="3866728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/>
              <a:t>ประโยชน์</a:t>
            </a:r>
            <a:endParaRPr lang="en-US" sz="2000" b="1" dirty="0"/>
          </a:p>
        </p:txBody>
      </p:sp>
      <p:sp>
        <p:nvSpPr>
          <p:cNvPr id="16" name="Oval 15"/>
          <p:cNvSpPr/>
          <p:nvPr/>
        </p:nvSpPr>
        <p:spPr>
          <a:xfrm>
            <a:off x="3733800" y="742528"/>
            <a:ext cx="4572000" cy="9906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ได้รับความเดือดร้อนแบบเดียวกันในการแก้ปัญหา เรื่องอาชีพ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1828800" y="1580728"/>
            <a:ext cx="533400" cy="8382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38200" y="4704928"/>
            <a:ext cx="31242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ประกอบอาชีพอย่างถูกกฎหมาย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819400" y="5517232"/>
            <a:ext cx="2209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รับเงินปันผลตามหุ้น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267200" y="4704928"/>
            <a:ext cx="22098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แก้ปัญหาตรงจุด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14400" y="894928"/>
            <a:ext cx="2286000" cy="5334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</a:rPr>
              <a:t>มากกว่า 10 คน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3033726">
            <a:off x="3393101" y="1501571"/>
            <a:ext cx="533400" cy="114560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99896" y="-99392"/>
            <a:ext cx="2712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บริการ</a:t>
            </a:r>
            <a:endParaRPr lang="en-US" sz="4000" b="1" u="sng" dirty="0">
              <a:solidFill>
                <a:schemeClr val="bg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98" y="54103"/>
            <a:ext cx="468401" cy="4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0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99356" y="681103"/>
            <a:ext cx="7992888" cy="56650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3568" y="1268760"/>
            <a:ext cx="2448272" cy="648072"/>
          </a:xfrm>
          <a:prstGeom prst="roundRect">
            <a:avLst/>
          </a:prstGeom>
          <a:solidFill>
            <a:srgbClr val="FF53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สหกรณ์</a:t>
            </a:r>
            <a:r>
              <a:rPr lang="th-TH" sz="3200" b="1" u="sng" dirty="0" smtClean="0">
                <a:solidFill>
                  <a:schemeClr val="bg1"/>
                </a:solidFill>
              </a:rPr>
              <a:t>เครดิตยู</a:t>
            </a:r>
            <a:r>
              <a:rPr lang="th-TH" sz="3200" b="1" u="sng" dirty="0" err="1" smtClean="0">
                <a:solidFill>
                  <a:schemeClr val="bg1"/>
                </a:solidFill>
              </a:rPr>
              <a:t>เนี่ยน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3968" y="736873"/>
            <a:ext cx="4032448" cy="1612007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ความสมัครใจของสมาชิกที่มีวงสัมพันธ์เดียวกัน เช่น ชุมชนเดียวกัน อาชีพเดียวกัน หรือสถานที่เดียวกัน</a:t>
            </a:r>
            <a:endParaRPr lang="en-US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275856" y="1340768"/>
            <a:ext cx="864096" cy="4320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19872" y="112474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จัดตั้ง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Left Arrow 7"/>
          <p:cNvSpPr/>
          <p:nvPr/>
        </p:nvSpPr>
        <p:spPr>
          <a:xfrm rot="13500076">
            <a:off x="1953187" y="2430380"/>
            <a:ext cx="1224136" cy="4320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47864" y="5151869"/>
            <a:ext cx="3600400" cy="797411"/>
          </a:xfrm>
          <a:prstGeom prst="round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ผลประโยชน์ </a:t>
            </a:r>
            <a:r>
              <a:rPr lang="en-US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=</a:t>
            </a:r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 ดอกเบี้ย+เงินปันผล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96136" y="3469908"/>
            <a:ext cx="2304256" cy="967204"/>
          </a:xfrm>
          <a:prstGeom prst="round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คณะกรรมการได้รับเลือกตั้งจากสมาชิก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5856" y="2836967"/>
            <a:ext cx="2160240" cy="2176209"/>
          </a:xfrm>
          <a:prstGeom prst="roundRect">
            <a:avLst/>
          </a:prstGeom>
          <a:solidFill>
            <a:srgbClr val="FFCCCC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สมาชิกสะสมทรัพย์ร่วมกันเพื่อเป็นทุนดำเนินการให้สมาชิกที่มีความจำเป็นเดือดร้อนกู้ยืม</a:t>
            </a:r>
            <a:endParaRPr lang="en-US" sz="2400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263691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การดำเนินงาน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3568" y="3063637"/>
            <a:ext cx="2448272" cy="72540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ประชาธิปไตย</a:t>
            </a:r>
            <a:endParaRPr lang="en-US" b="1" dirty="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2" descr="http://www.coopthai.com/kmj/images/un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61048"/>
            <a:ext cx="2166078" cy="2265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166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6945" y="1268760"/>
            <a:ext cx="7910074" cy="51125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9D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7345" y="836712"/>
            <a:ext cx="5098831" cy="7382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solidFill>
                  <a:schemeClr val="tx1"/>
                </a:solidFill>
              </a:rPr>
              <a:t>เหตุผลของการจัดการประเภท</a:t>
            </a:r>
            <a:r>
              <a:rPr lang="th-TH" b="1" dirty="0" smtClean="0">
                <a:solidFill>
                  <a:schemeClr val="tx1"/>
                </a:solidFill>
              </a:rPr>
              <a:t>สหกรณ์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77181310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37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68760"/>
            <a:ext cx="9144000" cy="11541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th-TH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JasmineUPC" pitchFamily="18" charset="-34"/>
              <a:ea typeface="Angsana New" pitchFamily="18" charset="-34"/>
              <a:cs typeface="+mj-cs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800" b="1" dirty="0" smtClean="0">
                <a:latin typeface="JasmineUPC" pitchFamily="18" charset="-34"/>
                <a:ea typeface="Angsana New" pitchFamily="18" charset="-34"/>
                <a:cs typeface="+mj-cs"/>
              </a:rPr>
              <a:t>เปรียบเทียบสถาบันการเงินกับสหกรณ์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050" b="1" dirty="0" smtClean="0">
              <a:solidFill>
                <a:schemeClr val="tx1">
                  <a:lumMod val="65000"/>
                  <a:lumOff val="35000"/>
                </a:schemeClr>
              </a:solidFill>
              <a:latin typeface="JasmineUPC" pitchFamily="18" charset="-34"/>
              <a:ea typeface="Angsana New" pitchFamily="18" charset="-34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27522" y="3000372"/>
            <a:ext cx="7388894" cy="3020916"/>
            <a:chOff x="1142976" y="3000372"/>
            <a:chExt cx="6929486" cy="2571768"/>
          </a:xfrm>
        </p:grpSpPr>
        <p:pic>
          <p:nvPicPr>
            <p:cNvPr id="1028" name="Picture 4" descr="http://www.uttcoop.com/new-dev/images/uttcoop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976" y="3000372"/>
              <a:ext cx="3429024" cy="2571768"/>
            </a:xfrm>
            <a:prstGeom prst="rect">
              <a:avLst/>
            </a:prstGeom>
            <a:noFill/>
          </p:spPr>
        </p:pic>
        <p:pic>
          <p:nvPicPr>
            <p:cNvPr id="1030" name="Picture 6" descr="http://www.positioningmag.com/vaf/pictures/724/72490n_1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9124" y="3000372"/>
              <a:ext cx="3643338" cy="25717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8060" y="2421932"/>
            <a:ext cx="3493900" cy="40011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กลุ่มคนรวมกัน </a:t>
            </a:r>
            <a:r>
              <a:rPr lang="en-US" sz="2000" b="1" dirty="0">
                <a:latin typeface="Cordia New" pitchFamily="34" charset="-34"/>
                <a:cs typeface="Cordia New" pitchFamily="34" charset="-34"/>
              </a:rPr>
              <a:t>10 </a:t>
            </a:r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คน</a:t>
            </a:r>
            <a:r>
              <a:rPr lang="en-US" sz="2000" b="1" dirty="0">
                <a:latin typeface="Cordia New" pitchFamily="34" charset="-34"/>
                <a:cs typeface="Cordia New" pitchFamily="34" charset="-34"/>
              </a:rPr>
              <a:t>+ </a:t>
            </a:r>
            <a:r>
              <a:rPr lang="th-TH" sz="2000" b="1" u="sng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สมัคร</a:t>
            </a:r>
            <a:r>
              <a:rPr lang="th-TH" sz="2000" b="1" u="sng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ใจ</a:t>
            </a:r>
            <a:endParaRPr lang="en-US" sz="2000" b="1" u="sng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3445" y="2852936"/>
            <a:ext cx="3468515" cy="400110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ดำเนินธุรกิจที่พวกเขา</a:t>
            </a:r>
            <a:r>
              <a:rPr lang="th-TH" sz="2000" b="1" i="1" u="sng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เป็นเจ้าของร่วมกัน</a:t>
            </a:r>
            <a:r>
              <a:rPr lang="en-US" sz="2000" b="1" i="1" u="sng" dirty="0">
                <a:latin typeface="Cordia New" pitchFamily="34" charset="-34"/>
                <a:cs typeface="Cordia New" pitchFamily="34" charset="-34"/>
              </a:rPr>
              <a:t>*</a:t>
            </a:r>
          </a:p>
        </p:txBody>
      </p:sp>
      <p:sp>
        <p:nvSpPr>
          <p:cNvPr id="4" name="Rectangle 3"/>
          <p:cNvSpPr/>
          <p:nvPr/>
        </p:nvSpPr>
        <p:spPr>
          <a:xfrm>
            <a:off x="696956" y="4365104"/>
            <a:ext cx="3515004" cy="40011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2000" b="1" u="sng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ไม่ได้</a:t>
            </a:r>
            <a:r>
              <a:rPr lang="th-TH" sz="2000" b="1" u="sng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หวังที่จะแสวงหาผลกำไรอย่าง</a:t>
            </a:r>
            <a:r>
              <a:rPr lang="th-TH" sz="2000" b="1" u="sng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เดียว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060" y="3284984"/>
            <a:ext cx="3493900" cy="1015663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0" algn="ctr"/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เมื่อ</a:t>
            </a:r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ได้กำไรก็เอามาหารกันตามจำนวนหุ้น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  <a:p>
            <a:pPr lvl="0" algn="ctr"/>
            <a:r>
              <a:rPr lang="th-TH" sz="20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สมาชิก</a:t>
            </a:r>
            <a:r>
              <a:rPr lang="th-TH" sz="20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เป็นผู้ลงทุน</a:t>
            </a:r>
            <a:r>
              <a:rPr lang="en-US" sz="20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+</a:t>
            </a:r>
            <a:r>
              <a:rPr lang="th-TH" sz="20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ผู้บริหารเงินของตนเอง</a:t>
            </a:r>
            <a:r>
              <a:rPr lang="en-US" sz="20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+</a:t>
            </a:r>
            <a:r>
              <a:rPr lang="th-TH" sz="20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เพื่อให้เกิดประโยชน์แก่</a:t>
            </a:r>
            <a:r>
              <a:rPr lang="th-TH" sz="2000" b="1" u="sng" dirty="0">
                <a:solidFill>
                  <a:srgbClr val="7030A0"/>
                </a:solidFill>
                <a:latin typeface="Cordia New" pitchFamily="34" charset="-34"/>
                <a:cs typeface="Cordia New" pitchFamily="34" charset="-34"/>
              </a:rPr>
              <a:t>กลุ่มคนของตน</a:t>
            </a:r>
            <a:endParaRPr lang="en-US" sz="2000" b="1" u="sng" dirty="0">
              <a:solidFill>
                <a:srgbClr val="7030A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9992" y="1340768"/>
            <a:ext cx="288032" cy="3776354"/>
          </a:xfrm>
          <a:prstGeom prst="rect">
            <a:avLst/>
          </a:prstGeom>
          <a:solidFill>
            <a:srgbClr val="B0DD7F"/>
          </a:solidFill>
          <a:ln>
            <a:solidFill>
              <a:srgbClr val="D0E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4910935" y="4437112"/>
            <a:ext cx="3667559" cy="40011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2000" b="1" u="sng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เน้นการแสวงหา</a:t>
            </a:r>
            <a:r>
              <a:rPr lang="th-TH" sz="2000" b="1" u="sng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ผล</a:t>
            </a:r>
            <a:r>
              <a:rPr lang="th-TH" sz="2000" b="1" u="sng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กำไร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48" y="764704"/>
            <a:ext cx="1665116" cy="15121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" r="2465" b="50000"/>
          <a:stretch/>
        </p:blipFill>
        <p:spPr>
          <a:xfrm>
            <a:off x="5173703" y="1474505"/>
            <a:ext cx="3035957" cy="60695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48012" y="5229200"/>
            <a:ext cx="7255618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b="1" u="sng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สรุป</a:t>
            </a:r>
            <a:r>
              <a:rPr lang="en-US" sz="2000" b="1" u="sng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:</a:t>
            </a:r>
            <a:endParaRPr lang="en-US" sz="20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สหกรณ์เน้นการบรรลุเป่าหมายที่ตนและกลุ่มคนของตน</a:t>
            </a:r>
            <a:r>
              <a:rPr lang="en-US" sz="2000" b="1" dirty="0">
                <a:latin typeface="Cordia New" pitchFamily="34" charset="-34"/>
                <a:cs typeface="Cordia New" pitchFamily="34" charset="-34"/>
              </a:rPr>
              <a:t>(</a:t>
            </a:r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สมาชิก</a:t>
            </a:r>
            <a:r>
              <a:rPr lang="en-US" sz="2000" b="1" dirty="0">
                <a:latin typeface="Cordia New" pitchFamily="34" charset="-34"/>
                <a:cs typeface="Cordia New" pitchFamily="34" charset="-34"/>
              </a:rPr>
              <a:t>)</a:t>
            </a:r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ได้ตั้งขึ้น </a:t>
            </a:r>
            <a:endParaRPr lang="th-TH" sz="2000" b="1" dirty="0" smtClean="0"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ส่วน</a:t>
            </a:r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สถาบันการเงิน ทุกกิจกรรมจะเน้นการหากำไรเข้าหน่วยงาน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เท่านั้น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69485" y="2421932"/>
            <a:ext cx="2307042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ระดมเงินผู้ออมให้ผู้บริโภคกู้</a:t>
            </a:r>
            <a:endParaRPr lang="th-TH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40579" y="3617431"/>
            <a:ext cx="3637916" cy="707886"/>
          </a:xfrm>
          <a:prstGeom prst="rect">
            <a:avLst/>
          </a:prstGeom>
          <a:solidFill>
            <a:srgbClr val="C9DB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เอากำไรจากส่วนต่างเพื่อให้เกิดประโยชน์แก่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สถาบัน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" name="Down Arrow Callout 29"/>
          <p:cNvSpPr/>
          <p:nvPr/>
        </p:nvSpPr>
        <p:spPr>
          <a:xfrm>
            <a:off x="5147936" y="3015744"/>
            <a:ext cx="1303562" cy="612934"/>
          </a:xfrm>
          <a:prstGeom prst="downArrowCallou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จ่ายดอกผู้ออม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1" name="Down Arrow Callout 30"/>
          <p:cNvSpPr/>
          <p:nvPr/>
        </p:nvSpPr>
        <p:spPr>
          <a:xfrm>
            <a:off x="7220287" y="2966002"/>
            <a:ext cx="989373" cy="612934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คิดดอกผู้กู้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012160" y="2822042"/>
            <a:ext cx="439338" cy="1937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20881" y="2786880"/>
            <a:ext cx="439338" cy="1937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5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124744"/>
            <a:ext cx="9144000" cy="13620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6600" b="1" dirty="0" smtClean="0">
                <a:solidFill>
                  <a:schemeClr val="tx1"/>
                </a:solidFill>
              </a:rPr>
              <a:t>ประโยชน์ของสหกรณ์</a:t>
            </a:r>
            <a:endParaRPr lang="th-TH" sz="66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fashionstylingnyc.com/wp-content/uploads/2013/02/Sm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30" y="2708920"/>
            <a:ext cx="416257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8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36945" y="836712"/>
            <a:ext cx="7910074" cy="55446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9D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994" y="4234839"/>
            <a:ext cx="1139940" cy="760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76056" y="0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ประโยชน์ของสหกรณ์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204" y="631768"/>
            <a:ext cx="2284672" cy="646986"/>
          </a:xfrm>
          <a:prstGeom prst="roundRect">
            <a:avLst/>
          </a:prstGeom>
          <a:solidFill>
            <a:srgbClr val="B0DD7F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</a:rPr>
              <a:t>ต้นทุนในการผลิตสูง</a:t>
            </a:r>
            <a:endParaRPr lang="th-TH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5" y="3777305"/>
            <a:ext cx="1623117" cy="1892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5" y="1880609"/>
            <a:ext cx="1546149" cy="1896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82" y="2303223"/>
            <a:ext cx="1068300" cy="8991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82" y="2441844"/>
            <a:ext cx="1139940" cy="7605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76" y="1268760"/>
            <a:ext cx="2648777" cy="313577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504682" y="3504382"/>
            <a:ext cx="2438400" cy="2438400"/>
            <a:chOff x="3570248" y="3685475"/>
            <a:chExt cx="2438400" cy="2438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4296396"/>
              <a:ext cx="1139940" cy="7605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248" y="3685475"/>
              <a:ext cx="2438400" cy="24384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414458" y="3143971"/>
            <a:ext cx="947549" cy="633334"/>
            <a:chOff x="4932040" y="3227714"/>
            <a:chExt cx="947549" cy="63333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425" y="3227714"/>
              <a:ext cx="522164" cy="63333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3227714"/>
              <a:ext cx="522164" cy="63333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366068" y="5070092"/>
            <a:ext cx="947549" cy="633334"/>
            <a:chOff x="4866695" y="5091858"/>
            <a:chExt cx="947549" cy="63333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5091858"/>
              <a:ext cx="522164" cy="63333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695" y="5091858"/>
              <a:ext cx="522164" cy="633334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48341"/>
            <a:ext cx="2284233" cy="2564650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4943975" y="2828957"/>
            <a:ext cx="688746" cy="2369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1" name="Right Arrow 30"/>
          <p:cNvSpPr/>
          <p:nvPr/>
        </p:nvSpPr>
        <p:spPr>
          <a:xfrm>
            <a:off x="4943082" y="4704907"/>
            <a:ext cx="688746" cy="2369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9" y="3284984"/>
            <a:ext cx="561210" cy="5612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9" y="5142216"/>
            <a:ext cx="561210" cy="5612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5464" y="844720"/>
            <a:ext cx="2241555" cy="434034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ก่อนการมีสหกรณ์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82656" y="1439339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แยกกันส่ง</a:t>
            </a:r>
            <a:endParaRPr lang="th-TH" b="1" dirty="0"/>
          </a:p>
        </p:txBody>
      </p:sp>
      <p:sp>
        <p:nvSpPr>
          <p:cNvPr id="35" name="U-Turn Arrow 34"/>
          <p:cNvSpPr/>
          <p:nvPr/>
        </p:nvSpPr>
        <p:spPr>
          <a:xfrm flipH="1">
            <a:off x="1061612" y="3100598"/>
            <a:ext cx="565538" cy="360040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6" name="U-Turn Arrow 35"/>
          <p:cNvSpPr/>
          <p:nvPr/>
        </p:nvSpPr>
        <p:spPr>
          <a:xfrm flipH="1">
            <a:off x="1061612" y="5026719"/>
            <a:ext cx="565538" cy="360040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0262" y="2813640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0</a:t>
            </a:r>
            <a:endParaRPr lang="th-TH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831106" y="4715128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0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2182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8698 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18437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5" grpId="0" animBg="1"/>
      <p:bldP spid="36" grpId="0" animBg="1"/>
      <p:bldP spid="12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1560" y="836712"/>
            <a:ext cx="7920880" cy="5544616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" descr="http://www.maceducation.com/e-knowledge/2501120100/07_files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2961062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http://www.baanjomyut.com/library/pitta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21229"/>
            <a:ext cx="2952328" cy="4243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5436096" y="-27384"/>
            <a:ext cx="167640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ประวัติสหกรณ์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83768" y="5733256"/>
            <a:ext cx="3888432" cy="529491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2400" b="1" u="sng" dirty="0">
                <a:latin typeface="Cordia New" pitchFamily="34" charset="-34"/>
                <a:cs typeface="Cordia New" pitchFamily="34" charset="-34"/>
              </a:rPr>
              <a:t>พระราชวงศ์เธอกรมหมื่นพิทยาลง</a:t>
            </a:r>
            <a:r>
              <a:rPr lang="th-TH" sz="2400" b="1" u="sng" dirty="0" smtClean="0">
                <a:latin typeface="Cordia New" pitchFamily="34" charset="-34"/>
                <a:cs typeface="Cordia New" pitchFamily="34" charset="-34"/>
              </a:rPr>
              <a:t>กรณ์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636945" y="836712"/>
            <a:ext cx="7910074" cy="55446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9D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45175"/>
            <a:ext cx="3064438" cy="18686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93" y="4298874"/>
            <a:ext cx="1139940" cy="7605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76056" y="0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ประโยชน์ของสหกรณ์</a:t>
            </a:r>
            <a:endParaRPr lang="th-TH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75" y="3885536"/>
            <a:ext cx="1623117" cy="1892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5" y="1988840"/>
            <a:ext cx="1546149" cy="18966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58" y="2492896"/>
            <a:ext cx="1139940" cy="7605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43" y="3252202"/>
            <a:ext cx="522164" cy="6333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58" y="3252202"/>
            <a:ext cx="522164" cy="6333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53" y="5178323"/>
            <a:ext cx="522164" cy="6333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68" y="5178323"/>
            <a:ext cx="522164" cy="6333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48" y="3015194"/>
            <a:ext cx="1860386" cy="2088771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>
            <a:off x="5580112" y="3707945"/>
            <a:ext cx="688746" cy="2369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9" y="3393215"/>
            <a:ext cx="561210" cy="5612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9" y="5250447"/>
            <a:ext cx="561210" cy="561210"/>
          </a:xfrm>
          <a:prstGeom prst="rect">
            <a:avLst/>
          </a:prstGeom>
        </p:spPr>
      </p:pic>
      <p:sp>
        <p:nvSpPr>
          <p:cNvPr id="6" name="U-Turn Arrow 5"/>
          <p:cNvSpPr/>
          <p:nvPr/>
        </p:nvSpPr>
        <p:spPr>
          <a:xfrm flipH="1">
            <a:off x="1061612" y="3208829"/>
            <a:ext cx="565538" cy="360040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1" name="U-Turn Arrow 30"/>
          <p:cNvSpPr/>
          <p:nvPr/>
        </p:nvSpPr>
        <p:spPr>
          <a:xfrm flipH="1">
            <a:off x="1061612" y="5134950"/>
            <a:ext cx="565538" cy="360040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0816" y="530602"/>
            <a:ext cx="2559185" cy="646986"/>
          </a:xfrm>
          <a:prstGeom prst="roundRect">
            <a:avLst/>
          </a:prstGeom>
          <a:solidFill>
            <a:srgbClr val="B0DD7F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</a:rPr>
              <a:t>ต้นทุนในการผลิตต่ำลง</a:t>
            </a:r>
            <a:endParaRPr lang="th-TH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05464" y="846773"/>
            <a:ext cx="2241555" cy="43403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หลังการมีสหกรณ์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80112" y="1916832"/>
            <a:ext cx="2858051" cy="584775"/>
          </a:xfrm>
          <a:prstGeom prst="wedgeRectCallout">
            <a:avLst>
              <a:gd name="adj1" fmla="val -5321"/>
              <a:gd name="adj2" fmla="val 124099"/>
            </a:avLst>
          </a:prstGeom>
          <a:ln w="38100">
            <a:solidFill>
              <a:srgbClr val="FF535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ทุน</a:t>
            </a:r>
            <a:r>
              <a:rPr lang="th-TH" sz="3200" b="1" i="1" u="sng" dirty="0" smtClean="0">
                <a:solidFill>
                  <a:srgbClr val="FF0000"/>
                </a:solidFill>
              </a:rPr>
              <a:t>ลด</a:t>
            </a:r>
            <a:r>
              <a:rPr lang="th-TH" sz="3200" b="1" dirty="0" smtClean="0"/>
              <a:t>เมื่อครบ</a:t>
            </a:r>
            <a:r>
              <a:rPr lang="th-TH" sz="3200" b="1" i="1" dirty="0" smtClean="0">
                <a:solidFill>
                  <a:srgbClr val="FF0000"/>
                </a:solidFill>
              </a:rPr>
              <a:t>มือ</a:t>
            </a:r>
            <a:endParaRPr lang="th-TH" sz="3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0001" y="1490747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รวมของ ส่งพร้อมกัน</a:t>
            </a:r>
            <a:endParaRPr lang="th-TH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99394" y="2921871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100</a:t>
            </a:r>
            <a:endParaRPr lang="th-TH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99394" y="4828344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100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10841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11354 0.1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5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9444 -0.05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26615 0.25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128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30278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31" grpId="0" animBg="1"/>
      <p:bldP spid="33" grpId="0" animBg="1"/>
      <p:bldP spid="34" grpId="0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36945" y="836712"/>
            <a:ext cx="7910074" cy="5544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5076056" y="0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ประโยชน์ของสหกรณ์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617" y="569071"/>
            <a:ext cx="2809188" cy="646986"/>
          </a:xfrm>
          <a:prstGeom prst="roundRect">
            <a:avLst/>
          </a:prstGeom>
          <a:solidFill>
            <a:srgbClr val="B0DD7F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</a:rPr>
              <a:t>อำนาจในการตั้งราคาน้อย</a:t>
            </a:r>
            <a:endParaRPr lang="th-TH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92356"/>
            <a:ext cx="1623117" cy="1892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4" y="1695660"/>
            <a:ext cx="1546149" cy="1896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66" y="4324171"/>
            <a:ext cx="1139940" cy="760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93" y="2523971"/>
            <a:ext cx="1139940" cy="76053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396289" y="2761282"/>
            <a:ext cx="1872208" cy="523220"/>
            <a:chOff x="3995936" y="3162255"/>
            <a:chExt cx="1872208" cy="523220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3995936" y="3573016"/>
              <a:ext cx="18722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64040" y="3162255"/>
              <a:ext cx="7521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/>
                <a:t>9</a:t>
              </a:r>
              <a:r>
                <a:rPr lang="th-TH" b="1" dirty="0" smtClean="0"/>
                <a:t> บาท</a:t>
              </a:r>
              <a:endParaRPr lang="th-TH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96289" y="4561482"/>
            <a:ext cx="1872208" cy="523220"/>
            <a:chOff x="3995936" y="4843799"/>
            <a:chExt cx="1872208" cy="523220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3995936" y="5229200"/>
              <a:ext cx="18722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86100" y="4843799"/>
              <a:ext cx="7521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 smtClean="0"/>
                <a:t>8 บาท</a:t>
              </a:r>
              <a:endParaRPr lang="th-TH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26" y="1628800"/>
            <a:ext cx="2064143" cy="345590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957592" y="5260275"/>
            <a:ext cx="288032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957592" y="4950570"/>
            <a:ext cx="288032" cy="4320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957592" y="3316059"/>
            <a:ext cx="288032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957592" y="3172043"/>
            <a:ext cx="288032" cy="144016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Rectangle 41"/>
          <p:cNvSpPr/>
          <p:nvPr/>
        </p:nvSpPr>
        <p:spPr>
          <a:xfrm>
            <a:off x="957592" y="3028027"/>
            <a:ext cx="288032" cy="4320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TextBox 44"/>
          <p:cNvSpPr txBox="1"/>
          <p:nvPr/>
        </p:nvSpPr>
        <p:spPr>
          <a:xfrm>
            <a:off x="4149083" y="1659875"/>
            <a:ext cx="1531806" cy="801529"/>
          </a:xfrm>
          <a:prstGeom prst="downArrowCallou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โดนกดราคา</a:t>
            </a:r>
            <a:endParaRPr lang="th-TH" b="1" dirty="0"/>
          </a:p>
        </p:txBody>
      </p:sp>
      <p:grpSp>
        <p:nvGrpSpPr>
          <p:cNvPr id="52" name="Group 51"/>
          <p:cNvGrpSpPr/>
          <p:nvPr/>
        </p:nvGrpSpPr>
        <p:grpSpPr>
          <a:xfrm>
            <a:off x="7218501" y="5340894"/>
            <a:ext cx="288032" cy="432048"/>
            <a:chOff x="7218501" y="5741867"/>
            <a:chExt cx="288032" cy="432048"/>
          </a:xfrm>
        </p:grpSpPr>
        <p:sp>
          <p:nvSpPr>
            <p:cNvPr id="48" name="Rectangle 47"/>
            <p:cNvSpPr/>
            <p:nvPr/>
          </p:nvSpPr>
          <p:spPr>
            <a:xfrm>
              <a:off x="7218501" y="6029899"/>
              <a:ext cx="288032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218501" y="5885883"/>
              <a:ext cx="288032" cy="144016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218501" y="5741867"/>
              <a:ext cx="288032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18501" y="5741867"/>
              <a:ext cx="288032" cy="43204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41" y="2726163"/>
            <a:ext cx="276783" cy="29884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49" y="4651725"/>
            <a:ext cx="276783" cy="29884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45" y="5452684"/>
            <a:ext cx="276783" cy="29884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411760" y="1695660"/>
            <a:ext cx="1265745" cy="5788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b="1" dirty="0" smtClean="0"/>
              <a:t>แยกกันขาย</a:t>
            </a:r>
            <a:endParaRPr lang="th-TH" b="1" dirty="0"/>
          </a:p>
        </p:txBody>
      </p:sp>
      <p:sp>
        <p:nvSpPr>
          <p:cNvPr id="31" name="Rectangle 30"/>
          <p:cNvSpPr/>
          <p:nvPr/>
        </p:nvSpPr>
        <p:spPr>
          <a:xfrm>
            <a:off x="6287175" y="863348"/>
            <a:ext cx="2241555" cy="434034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ก่อนการมีสหกรณ์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7100" y="5265988"/>
            <a:ext cx="2994526" cy="584775"/>
          </a:xfrm>
          <a:prstGeom prst="wedgeRectCallout">
            <a:avLst>
              <a:gd name="adj1" fmla="val -35367"/>
              <a:gd name="adj2" fmla="val -10855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i="1" u="sng" dirty="0" smtClean="0">
                <a:solidFill>
                  <a:srgbClr val="FF0000"/>
                </a:solidFill>
              </a:rPr>
              <a:t>น้อย</a:t>
            </a:r>
            <a:r>
              <a:rPr lang="th-TH" sz="3200" b="1" dirty="0" smtClean="0"/>
              <a:t>คน </a:t>
            </a:r>
            <a:r>
              <a:rPr lang="th-TH" sz="3200" b="1" i="1" u="sng" dirty="0" smtClean="0">
                <a:solidFill>
                  <a:srgbClr val="FF0000"/>
                </a:solidFill>
              </a:rPr>
              <a:t>น้อย</a:t>
            </a:r>
            <a:r>
              <a:rPr lang="th-TH" sz="3200" b="1" dirty="0" smtClean="0"/>
              <a:t>อำนาจ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14886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28611 -0.002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6" y="-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3 L -0.39635 0.000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-1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29132 4.8148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38854 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4" grpId="0" animBg="1"/>
      <p:bldP spid="35" grpId="0" animBg="1"/>
      <p:bldP spid="4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36945" y="836712"/>
            <a:ext cx="7910074" cy="5544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5076056" y="0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ประโยชน์ของสหกรณ์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53110"/>
            <a:ext cx="3321498" cy="646986"/>
          </a:xfrm>
          <a:prstGeom prst="roundRect">
            <a:avLst/>
          </a:prstGeom>
          <a:solidFill>
            <a:srgbClr val="B0DD7F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</a:rPr>
              <a:t>อำนาจในการตั้งราคาสูงมากขึ้น</a:t>
            </a:r>
            <a:endParaRPr lang="th-TH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64364"/>
            <a:ext cx="1623117" cy="1892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4" y="1767668"/>
            <a:ext cx="1546149" cy="1896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93" y="2595979"/>
            <a:ext cx="1139940" cy="760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66" y="4396179"/>
            <a:ext cx="1139940" cy="76053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492256" y="3540467"/>
            <a:ext cx="1872208" cy="523220"/>
            <a:chOff x="3995936" y="3162255"/>
            <a:chExt cx="1872208" cy="523220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3995936" y="3573016"/>
              <a:ext cx="18722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564040" y="3162255"/>
              <a:ext cx="864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 smtClean="0"/>
                <a:t>15 บาท</a:t>
              </a:r>
              <a:endParaRPr lang="th-TH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88224" y="3094900"/>
            <a:ext cx="1872208" cy="523220"/>
            <a:chOff x="3995936" y="3162255"/>
            <a:chExt cx="1872208" cy="523220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3995936" y="3573016"/>
              <a:ext cx="18722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64040" y="3162255"/>
              <a:ext cx="8643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 smtClean="0"/>
                <a:t>15 บาท</a:t>
              </a:r>
              <a:endParaRPr lang="th-TH" b="1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813576" y="3532083"/>
            <a:ext cx="288032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813576" y="3388067"/>
            <a:ext cx="288032" cy="144016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2"/>
          <p:cNvSpPr/>
          <p:nvPr/>
        </p:nvSpPr>
        <p:spPr>
          <a:xfrm>
            <a:off x="813576" y="3244051"/>
            <a:ext cx="28803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813576" y="3244051"/>
            <a:ext cx="288032" cy="4320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Rectangle 48"/>
          <p:cNvSpPr/>
          <p:nvPr/>
        </p:nvSpPr>
        <p:spPr>
          <a:xfrm>
            <a:off x="810447" y="5186485"/>
            <a:ext cx="28803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Rectangle 42"/>
          <p:cNvSpPr/>
          <p:nvPr/>
        </p:nvSpPr>
        <p:spPr>
          <a:xfrm>
            <a:off x="813576" y="5476299"/>
            <a:ext cx="288032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Rectangle 43"/>
          <p:cNvSpPr/>
          <p:nvPr/>
        </p:nvSpPr>
        <p:spPr>
          <a:xfrm>
            <a:off x="813576" y="5332283"/>
            <a:ext cx="288032" cy="144016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Rectangle 45"/>
          <p:cNvSpPr/>
          <p:nvPr/>
        </p:nvSpPr>
        <p:spPr>
          <a:xfrm>
            <a:off x="813576" y="5166594"/>
            <a:ext cx="288032" cy="4320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Rectangle 50"/>
          <p:cNvSpPr/>
          <p:nvPr/>
        </p:nvSpPr>
        <p:spPr>
          <a:xfrm>
            <a:off x="7218501" y="5700934"/>
            <a:ext cx="288032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Rectangle 51"/>
          <p:cNvSpPr/>
          <p:nvPr/>
        </p:nvSpPr>
        <p:spPr>
          <a:xfrm>
            <a:off x="7218501" y="5556918"/>
            <a:ext cx="288032" cy="144016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Rectangle 52"/>
          <p:cNvSpPr/>
          <p:nvPr/>
        </p:nvSpPr>
        <p:spPr>
          <a:xfrm>
            <a:off x="7218501" y="5412902"/>
            <a:ext cx="288032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Rectangle 53"/>
          <p:cNvSpPr/>
          <p:nvPr/>
        </p:nvSpPr>
        <p:spPr>
          <a:xfrm>
            <a:off x="7218501" y="5412902"/>
            <a:ext cx="288032" cy="4320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5" y="2942187"/>
            <a:ext cx="276783" cy="29884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3" y="4867749"/>
            <a:ext cx="276783" cy="29884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45" y="5524692"/>
            <a:ext cx="276783" cy="29884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411760" y="1767668"/>
            <a:ext cx="1121241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b="1" dirty="0" smtClean="0"/>
              <a:t>รวมตัวกัน</a:t>
            </a:r>
            <a:endParaRPr lang="th-TH" b="1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26" y="1700808"/>
            <a:ext cx="2064143" cy="345590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300192" y="834180"/>
            <a:ext cx="2241555" cy="43403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หลังการมีสหกรณ์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00060" y="5363048"/>
            <a:ext cx="2994526" cy="584775"/>
          </a:xfrm>
          <a:prstGeom prst="wedgeRectCallout">
            <a:avLst>
              <a:gd name="adj1" fmla="val -35367"/>
              <a:gd name="adj2" fmla="val -108557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i="1" u="sng" dirty="0" smtClean="0">
                <a:solidFill>
                  <a:srgbClr val="FF0000"/>
                </a:solidFill>
              </a:rPr>
              <a:t>มาก</a:t>
            </a:r>
            <a:r>
              <a:rPr lang="th-TH" sz="3200" b="1" dirty="0" smtClean="0"/>
              <a:t>คน </a:t>
            </a:r>
            <a:r>
              <a:rPr lang="th-TH" sz="3200" b="1" i="1" u="sng" dirty="0" smtClean="0">
                <a:solidFill>
                  <a:srgbClr val="FF0000"/>
                </a:solidFill>
              </a:rPr>
              <a:t>มาก</a:t>
            </a:r>
            <a:r>
              <a:rPr lang="th-TH" sz="3200" b="1" dirty="0" smtClean="0"/>
              <a:t>อำนาจ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423179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3 L 0.00261 0.06343 C 0.00261 0.09329 0.08316 0.13056 0.14896 0.13056 L 0.29653 0.1305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2.77778E-6 -0.05393 C 2.77778E-6 -0.07824 0.08003 -0.10787 0.14531 -0.10787 L 0.29114 -0.10787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9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38316 0.086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432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40156 -0.0476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9" grpId="0" animBg="1"/>
      <p:bldP spid="44" grpId="0" animBg="1"/>
      <p:bldP spid="52" grpId="0" animBg="1"/>
      <p:bldP spid="53" grpId="0" animBg="1"/>
      <p:bldP spid="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36945" y="836712"/>
            <a:ext cx="7910074" cy="554461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5076056" y="0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ประโยชน์ของสหกรณ์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643" y="549766"/>
            <a:ext cx="3641962" cy="646986"/>
          </a:xfrm>
          <a:prstGeom prst="roundRect">
            <a:avLst/>
          </a:prstGeom>
          <a:solidFill>
            <a:srgbClr val="B0DD7F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</a:rPr>
              <a:t>ไม่มีการแนะนำด้านการผลิต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</a:rPr>
              <a:t>ขาย</a:t>
            </a:r>
            <a:endParaRPr lang="th-TH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05847"/>
            <a:ext cx="1954835" cy="22793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52" y="4540677"/>
            <a:ext cx="816147" cy="54450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85" y="2744833"/>
            <a:ext cx="1932272" cy="22553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880813" y="1631533"/>
            <a:ext cx="3432551" cy="578882"/>
          </a:xfrm>
          <a:prstGeom prst="round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ไม่มีการควบคุมปริมาณการผลิต</a:t>
            </a:r>
            <a:endParaRPr lang="th-TH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42" y="4727913"/>
            <a:ext cx="816147" cy="54450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24" y="4727913"/>
            <a:ext cx="816147" cy="54450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01" y="5000166"/>
            <a:ext cx="816147" cy="54450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39" y="5030730"/>
            <a:ext cx="816147" cy="54450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99" y="5105712"/>
            <a:ext cx="816147" cy="5445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24300" y="2983652"/>
            <a:ext cx="6254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788024" y="2983652"/>
            <a:ext cx="7777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 flipV="1">
            <a:off x="5493793" y="3261467"/>
            <a:ext cx="258754" cy="58751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Up Arrow 59"/>
          <p:cNvSpPr/>
          <p:nvPr/>
        </p:nvSpPr>
        <p:spPr>
          <a:xfrm>
            <a:off x="3785357" y="3243892"/>
            <a:ext cx="258754" cy="58751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6296819" y="863348"/>
            <a:ext cx="2241555" cy="434034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ก่อนการมีสหกรณ์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3472" y="1918728"/>
            <a:ext cx="2884952" cy="523220"/>
          </a:xfrm>
          <a:prstGeom prst="wedgeRectCallout">
            <a:avLst>
              <a:gd name="adj1" fmla="val -1624"/>
              <a:gd name="adj2" fmla="val 107515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ของ</a:t>
            </a:r>
            <a:r>
              <a:rPr lang="th-TH" b="1" i="1" u="sng" dirty="0" smtClean="0">
                <a:solidFill>
                  <a:srgbClr val="FF0000"/>
                </a:solidFill>
              </a:rPr>
              <a:t>มาก</a:t>
            </a:r>
            <a:r>
              <a:rPr lang="th-TH" b="1" dirty="0" smtClean="0"/>
              <a:t> คนอยากได้</a:t>
            </a:r>
            <a:r>
              <a:rPr lang="th-TH" b="1" i="1" u="sng" dirty="0" smtClean="0">
                <a:solidFill>
                  <a:srgbClr val="FF0000"/>
                </a:solidFill>
              </a:rPr>
              <a:t>น้อย</a:t>
            </a:r>
            <a:endParaRPr lang="th-TH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1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41719 0.06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1" y="30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0.39444 0.054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27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301 L 0.40226 0.057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27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301 L 0.40226 0.0576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27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301 L 0.40226 0.0576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273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0301 L 0.40226 0.05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9" grpId="0"/>
      <p:bldP spid="14" grpId="0" animBg="1"/>
      <p:bldP spid="60" grpId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36945" y="836712"/>
            <a:ext cx="7910074" cy="554461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5076056" y="0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ประโยชน์ของสหกรณ์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654" y="549766"/>
            <a:ext cx="3366816" cy="646986"/>
          </a:xfrm>
          <a:prstGeom prst="roundRect">
            <a:avLst/>
          </a:prstGeom>
          <a:solidFill>
            <a:srgbClr val="B0DD7F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</a:rPr>
              <a:t>มีการแนะนำด้านการผลิต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</a:rPr>
              <a:t>ขาย</a:t>
            </a:r>
            <a:endParaRPr lang="th-TH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05847"/>
            <a:ext cx="1954835" cy="22793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50" y="4761025"/>
            <a:ext cx="816147" cy="54450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85" y="2744833"/>
            <a:ext cx="1932272" cy="22553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1543941" y="1629287"/>
            <a:ext cx="2376264" cy="578882"/>
          </a:xfrm>
          <a:prstGeom prst="round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ควบคุมปริมาณการผลิต</a:t>
            </a:r>
            <a:endParaRPr lang="th-TH" b="1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24" y="4727913"/>
            <a:ext cx="816147" cy="544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92" y="2641209"/>
            <a:ext cx="2023705" cy="23589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29771" y="2837519"/>
            <a:ext cx="6254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S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flipV="1">
            <a:off x="3790828" y="3097759"/>
            <a:ext cx="258754" cy="58751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5004048" y="2837519"/>
            <a:ext cx="7777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5709817" y="3115334"/>
            <a:ext cx="258754" cy="58751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6261856" y="863348"/>
            <a:ext cx="2241555" cy="43403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หลังการมีสหกรณ์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3472" y="1918728"/>
            <a:ext cx="2884952" cy="523220"/>
          </a:xfrm>
          <a:prstGeom prst="wedgeRectCallout">
            <a:avLst>
              <a:gd name="adj1" fmla="val -1624"/>
              <a:gd name="adj2" fmla="val 107515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ของ</a:t>
            </a:r>
            <a:r>
              <a:rPr lang="th-TH" b="1" i="1" u="sng" dirty="0" smtClean="0">
                <a:solidFill>
                  <a:srgbClr val="FF0000"/>
                </a:solidFill>
              </a:rPr>
              <a:t>น้อย</a:t>
            </a:r>
            <a:r>
              <a:rPr lang="th-TH" b="1" dirty="0" smtClean="0"/>
              <a:t> คนอยากได้</a:t>
            </a:r>
            <a:r>
              <a:rPr lang="th-TH" b="1" i="1" u="sng" dirty="0" smtClean="0">
                <a:solidFill>
                  <a:srgbClr val="FF0000"/>
                </a:solidFill>
              </a:rPr>
              <a:t>มาก</a:t>
            </a:r>
            <a:endParaRPr lang="th-TH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4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48021 0.0497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247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42778 0.062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/>
      <p:bldP spid="17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0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ประโยชน์ของสหกรณ์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1560" y="836712"/>
            <a:ext cx="7910074" cy="5544616"/>
          </a:xfrm>
          <a:prstGeom prst="rect">
            <a:avLst/>
          </a:prstGeom>
          <a:solidFill>
            <a:srgbClr val="FFCCCC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715762" y="548680"/>
            <a:ext cx="2464413" cy="646986"/>
          </a:xfrm>
          <a:prstGeom prst="roundRect">
            <a:avLst/>
          </a:prstGeom>
          <a:solidFill>
            <a:srgbClr val="B0DD7F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/>
              <a:t>การกระจายสินค้าดีขึ้น</a:t>
            </a:r>
            <a:endParaRPr lang="th-TH" sz="3200" b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2555776" y="1412776"/>
            <a:ext cx="5140985" cy="523220"/>
          </a:xfrm>
          <a:prstGeom prst="wedgeRectCallout">
            <a:avLst>
              <a:gd name="adj1" fmla="val -82"/>
              <a:gd name="adj2" fmla="val 144586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รู้จักคน</a:t>
            </a:r>
            <a:r>
              <a:rPr lang="th-TH" b="1" i="1" u="sng" dirty="0" smtClean="0">
                <a:solidFill>
                  <a:srgbClr val="FF0000"/>
                </a:solidFill>
              </a:rPr>
              <a:t>มาก</a:t>
            </a:r>
            <a:r>
              <a:rPr lang="th-TH" b="1" i="1" dirty="0" smtClean="0">
                <a:solidFill>
                  <a:srgbClr val="FF0000"/>
                </a:solidFill>
              </a:rPr>
              <a:t> </a:t>
            </a:r>
            <a:r>
              <a:rPr lang="th-TH" b="1" dirty="0" smtClean="0"/>
              <a:t>สินค้าก็กระจายตัวได้</a:t>
            </a:r>
            <a:r>
              <a:rPr lang="th-TH" b="1" i="1" u="sng" dirty="0" smtClean="0">
                <a:solidFill>
                  <a:srgbClr val="FF0000"/>
                </a:solidFill>
              </a:rPr>
              <a:t>มาก</a:t>
            </a:r>
            <a:endParaRPr lang="th-TH" b="1" i="1" u="sng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29" y="2211100"/>
            <a:ext cx="1749407" cy="2195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5" y="2211100"/>
            <a:ext cx="1999323" cy="2334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17657"/>
            <a:ext cx="2023705" cy="2358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32856"/>
            <a:ext cx="2005418" cy="2334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72358"/>
            <a:ext cx="1932272" cy="225533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2699792" y="3300144"/>
            <a:ext cx="13756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522858" y="3365811"/>
            <a:ext cx="13756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12298" y="4216374"/>
            <a:ext cx="687816" cy="8587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923928" y="4164562"/>
            <a:ext cx="464312" cy="8587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12" y="2776214"/>
            <a:ext cx="600285" cy="4004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391" y="2776214"/>
            <a:ext cx="600285" cy="4004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93" y="4145184"/>
            <a:ext cx="600285" cy="4004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99" y="4164562"/>
            <a:ext cx="600285" cy="40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692696"/>
            <a:ext cx="7632848" cy="5544616"/>
          </a:xfrm>
          <a:prstGeom prst="rect">
            <a:avLst/>
          </a:prstGeom>
          <a:solidFill>
            <a:srgbClr val="FFFFCC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43508" y="98072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/>
              <a:t>ผลกระทบของ </a:t>
            </a:r>
            <a:r>
              <a:rPr lang="th-TH" sz="3600" b="1" u="sng" dirty="0" smtClean="0">
                <a:solidFill>
                  <a:srgbClr val="FF0000"/>
                </a:solidFill>
              </a:rPr>
              <a:t>วิกฤตการณ์</a:t>
            </a:r>
            <a:r>
              <a:rPr lang="th-TH" sz="3600" b="1" u="sng" dirty="0">
                <a:solidFill>
                  <a:srgbClr val="FF0000"/>
                </a:solidFill>
              </a:rPr>
              <a:t>ต้มยำ</a:t>
            </a:r>
            <a:r>
              <a:rPr lang="th-TH" sz="3600" b="1" u="sng" dirty="0" smtClean="0">
                <a:solidFill>
                  <a:srgbClr val="FF0000"/>
                </a:solidFill>
              </a:rPr>
              <a:t>กุ้ง </a:t>
            </a:r>
            <a:r>
              <a:rPr lang="th-TH" b="1" dirty="0" smtClean="0"/>
              <a:t>ปี </a:t>
            </a:r>
            <a:r>
              <a:rPr lang="th-TH" b="1" dirty="0"/>
              <a:t>2540 ที่มีต่อบริษัทเอกชนและสหกรณ์</a:t>
            </a:r>
            <a:endParaRPr lang="en-US" b="1" dirty="0"/>
          </a:p>
        </p:txBody>
      </p:sp>
      <p:sp>
        <p:nvSpPr>
          <p:cNvPr id="9" name="Down Arrow Callout 8"/>
          <p:cNvSpPr/>
          <p:nvPr/>
        </p:nvSpPr>
        <p:spPr>
          <a:xfrm>
            <a:off x="2479960" y="1916832"/>
            <a:ext cx="4756336" cy="2121694"/>
          </a:xfrm>
          <a:prstGeom prst="downArrowCallou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endParaRPr lang="th-TH" dirty="0" smtClean="0"/>
          </a:p>
          <a:p>
            <a:r>
              <a:rPr lang="th-TH" b="1" dirty="0" smtClean="0"/>
              <a:t>  ผู้บริโภค</a:t>
            </a:r>
            <a:r>
              <a:rPr lang="th-TH" b="1" dirty="0"/>
              <a:t>นั้นมี</a:t>
            </a:r>
            <a:r>
              <a:rPr lang="th-TH" b="1" u="sng" dirty="0" smtClean="0">
                <a:solidFill>
                  <a:srgbClr val="FF0000"/>
                </a:solidFill>
              </a:rPr>
              <a:t>รายได้</a:t>
            </a:r>
            <a:r>
              <a:rPr lang="th-TH" b="1" dirty="0" smtClean="0"/>
              <a:t>        การ</a:t>
            </a:r>
            <a:r>
              <a:rPr lang="th-TH" b="1" u="sng" dirty="0" smtClean="0">
                <a:solidFill>
                  <a:srgbClr val="FF0000"/>
                </a:solidFill>
              </a:rPr>
              <a:t>บริโภค</a:t>
            </a:r>
            <a:r>
              <a:rPr lang="th-TH" b="1" dirty="0" smtClean="0"/>
              <a:t>สินค้า </a:t>
            </a:r>
          </a:p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2" name="Down Arrow 1"/>
          <p:cNvSpPr/>
          <p:nvPr/>
        </p:nvSpPr>
        <p:spPr>
          <a:xfrm>
            <a:off x="4625612" y="2276872"/>
            <a:ext cx="234420" cy="432048"/>
          </a:xfrm>
          <a:prstGeom prst="downArrow">
            <a:avLst/>
          </a:prstGeom>
          <a:solidFill>
            <a:srgbClr val="FF5353"/>
          </a:solidFill>
          <a:ln>
            <a:solidFill>
              <a:srgbClr val="FF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Down Arrow 6"/>
          <p:cNvSpPr/>
          <p:nvPr/>
        </p:nvSpPr>
        <p:spPr>
          <a:xfrm>
            <a:off x="6732240" y="2276872"/>
            <a:ext cx="234420" cy="432048"/>
          </a:xfrm>
          <a:prstGeom prst="downArrow">
            <a:avLst/>
          </a:prstGeom>
          <a:solidFill>
            <a:srgbClr val="FF5353"/>
          </a:solidFill>
          <a:ln>
            <a:solidFill>
              <a:srgbClr val="FF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699792" y="4581128"/>
            <a:ext cx="426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/>
              <a:t>รายได้ของสหกรณ์และบริษัท </a:t>
            </a:r>
            <a:endParaRPr lang="th-TH" sz="3600" b="1" dirty="0"/>
          </a:p>
        </p:txBody>
      </p:sp>
      <p:sp>
        <p:nvSpPr>
          <p:cNvPr id="11" name="Down Arrow 10"/>
          <p:cNvSpPr/>
          <p:nvPr/>
        </p:nvSpPr>
        <p:spPr>
          <a:xfrm>
            <a:off x="6048845" y="3954380"/>
            <a:ext cx="936104" cy="1078378"/>
          </a:xfrm>
          <a:prstGeom prst="downArrow">
            <a:avLst/>
          </a:prstGeom>
          <a:solidFill>
            <a:srgbClr val="FF5353"/>
          </a:solidFill>
          <a:ln>
            <a:solidFill>
              <a:srgbClr val="FF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45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891067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/>
              <a:t>ผลกระทบ</a:t>
            </a:r>
            <a:r>
              <a:rPr lang="th-TH" b="1" dirty="0"/>
              <a:t>ของวิกฤตการณ์ต้มยำกุ้งปี 2540 ที่มีต่อบริษัทเอกชนและสหกรณ์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36026"/>
            <a:ext cx="1814155" cy="1511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r="18192" b="6497"/>
          <a:stretch/>
        </p:blipFill>
        <p:spPr>
          <a:xfrm>
            <a:off x="1619671" y="1836026"/>
            <a:ext cx="1088521" cy="16734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7584" y="5157192"/>
            <a:ext cx="3186827" cy="1015663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มีหนี้สินมากมายจากเงินกู้ยืมที่ใช้ในการลงทุนเพื่อทำธุรกิจ ทำให้ต้องปิดกิจการ และปลดประจำการพนักงาน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8192" y="2411119"/>
            <a:ext cx="1249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5353"/>
                </a:solidFill>
                <a:latin typeface="Cordia New" pitchFamily="34" charset="-34"/>
                <a:cs typeface="Cordia New" pitchFamily="34" charset="-34"/>
              </a:rPr>
              <a:t>ปิดกิจการ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584" y="3933056"/>
            <a:ext cx="3208664" cy="101566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ธุรกิจแบบ</a:t>
            </a:r>
            <a:r>
              <a:rPr lang="th-TH" sz="2000" b="1" u="sng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ตัวใครตัว</a:t>
            </a:r>
            <a:r>
              <a:rPr lang="th-TH" sz="2000" b="1" u="sng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มัน 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ดังนั้น</a:t>
            </a:r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เมื่อเกิดปัญหาขึ้นมา ทางบริษัทจึงจัดการกับปัญหาเหล่านี้ได้อย่างยากลำบาก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23479" y="3709488"/>
            <a:ext cx="2959465" cy="4001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เกิดภาวะที่การเงินขาดความคล่องตัว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25673" y="4240833"/>
            <a:ext cx="36004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สหกรณ์มีหนี้สินน้อยกว่า เพราะไม่ได้กู้ยืมเงินมาจาก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ต่างประเทศ 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  <a:sym typeface="Wingdings" pitchFamily="2" charset="2"/>
              </a:rPr>
              <a:t></a:t>
            </a:r>
            <a:r>
              <a:rPr lang="en-US" sz="2000" b="1" dirty="0" smtClean="0">
                <a:latin typeface="Cordia New" pitchFamily="34" charset="-34"/>
                <a:cs typeface="Cordia New" pitchFamily="34" charset="-34"/>
                <a:sym typeface="Wingdings" pitchFamily="2" charset="2"/>
              </a:rPr>
              <a:t> 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  <a:sym typeface="Wingdings" pitchFamily="2" charset="2"/>
              </a:rPr>
              <a:t>เสียหายน้อยกว่า</a:t>
            </a:r>
            <a:endParaRPr lang="th-TH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0345" y="5144710"/>
            <a:ext cx="3765731" cy="707886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มี</a:t>
            </a:r>
            <a:r>
              <a:rPr lang="th-TH" sz="2000" b="1" u="sng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ความเกื้อกูลกัน</a:t>
            </a:r>
            <a:r>
              <a:rPr lang="th-TH" sz="2000" b="1" dirty="0">
                <a:latin typeface="Cordia New" pitchFamily="34" charset="-34"/>
                <a:cs typeface="Cordia New" pitchFamily="34" charset="-34"/>
              </a:rPr>
              <a:t>ทำให้การแก้ปัญหาภายในสหกรณ์นั้นสามารถดำเนินการได้เรื่อยๆ </a:t>
            </a:r>
            <a:endParaRPr lang="en-US" sz="2000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9992" y="2330314"/>
            <a:ext cx="152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5353"/>
                </a:solidFill>
                <a:latin typeface="Cordia New" pitchFamily="34" charset="-34"/>
                <a:cs typeface="Cordia New" pitchFamily="34" charset="-34"/>
              </a:rPr>
              <a:t>ไม่ปิด</a:t>
            </a:r>
            <a:r>
              <a:rPr lang="th-TH" b="1" dirty="0">
                <a:solidFill>
                  <a:srgbClr val="FF5353"/>
                </a:solidFill>
                <a:latin typeface="Cordia New" pitchFamily="34" charset="-34"/>
                <a:cs typeface="Cordia New" pitchFamily="34" charset="-34"/>
              </a:rPr>
              <a:t>กิจการ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89642" y="2288383"/>
            <a:ext cx="288032" cy="3776354"/>
          </a:xfrm>
          <a:prstGeom prst="rect">
            <a:avLst/>
          </a:prstGeom>
          <a:solidFill>
            <a:srgbClr val="B0DD7F"/>
          </a:solidFill>
          <a:ln>
            <a:solidFill>
              <a:srgbClr val="D0E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027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1560" y="836712"/>
            <a:ext cx="7920880" cy="55446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2" descr="http://www.watchancoop.com/pic/watchan-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928522" cy="437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-27384"/>
            <a:ext cx="167640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ประวัติสหกรณ์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9871" y="5589240"/>
            <a:ext cx="297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u="sng" dirty="0">
                <a:latin typeface="Cordia New" pitchFamily="34" charset="-34"/>
                <a:cs typeface="Cordia New" pitchFamily="34" charset="-34"/>
              </a:rPr>
              <a:t>สหกรณ์วัดจันทร์ไม่จำกัดสินใช้</a:t>
            </a:r>
          </a:p>
        </p:txBody>
      </p:sp>
      <p:pic>
        <p:nvPicPr>
          <p:cNvPr id="7" name="Picture 2" descr="http://cooperativeku.files.wordpress.com/2011/09/65_29_3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3816424" cy="437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0.static.wix.com/media/b78c1c_59b24a11f78c4b2dd8d922224876a832.jpg_10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71546"/>
            <a:ext cx="7747794" cy="53097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6741" y="642918"/>
            <a:ext cx="1348995" cy="646986"/>
          </a:xfrm>
          <a:prstGeom prst="roundRect">
            <a:avLst/>
          </a:prstGeom>
          <a:solidFill>
            <a:srgbClr val="B0DD7F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</a:rPr>
              <a:t>ระดับสากล</a:t>
            </a:r>
            <a:endParaRPr lang="th-TH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-27384"/>
            <a:ext cx="167640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ประวัติสหกรณ์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57356" y="5229200"/>
            <a:ext cx="5318902" cy="520113"/>
          </a:xfrm>
          <a:prstGeom prst="rect">
            <a:avLst/>
          </a:prstGeom>
          <a:solidFill>
            <a:schemeClr val="bg1">
              <a:alpha val="82000"/>
            </a:schemeClr>
          </a:solidFill>
          <a:ln w="635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68580"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เกิดในอังกฤษก่อน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-&gt;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t>มีทรัพยากรณ์พร้อม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6752" y="1880915"/>
            <a:ext cx="3038569" cy="830997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th-TH" sz="2400" b="1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ศตวรรษที่ </a:t>
            </a:r>
            <a:r>
              <a:rPr lang="en-US" sz="2400" b="1" dirty="0" smtClean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18-19</a:t>
            </a:r>
            <a:r>
              <a:rPr lang="th-TH" sz="2400" b="1" dirty="0" smtClean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 ได้</a:t>
            </a:r>
            <a:r>
              <a:rPr lang="th-TH" sz="2400" b="1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เกิดการปฏิวัติอุตสาหกรรมขึ้นในยุโรป</a:t>
            </a:r>
          </a:p>
        </p:txBody>
      </p:sp>
      <p:sp>
        <p:nvSpPr>
          <p:cNvPr id="9" name="Rectangle 8"/>
          <p:cNvSpPr/>
          <p:nvPr/>
        </p:nvSpPr>
        <p:spPr>
          <a:xfrm>
            <a:off x="5071823" y="2065580"/>
            <a:ext cx="1178849" cy="461665"/>
          </a:xfrm>
          <a:prstGeom prst="rect">
            <a:avLst/>
          </a:prstGeom>
          <a:solidFill>
            <a:srgbClr val="CCECFF"/>
          </a:solidFill>
        </p:spPr>
        <p:txBody>
          <a:bodyPr wrap="none">
            <a:spAutoFit/>
          </a:bodyPr>
          <a:lstStyle/>
          <a:p>
            <a:pPr marL="68580" lvl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th-TH" sz="2400" b="1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คนตกงาน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23928" y="3337828"/>
            <a:ext cx="3438128" cy="52322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th-TH" b="1" dirty="0" smtClean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ยากจน </a:t>
            </a:r>
            <a:r>
              <a:rPr lang="en-US" b="1" dirty="0" smtClean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+ </a:t>
            </a:r>
            <a:r>
              <a:rPr lang="th-TH" b="1" dirty="0" smtClean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ถูก</a:t>
            </a:r>
            <a:r>
              <a:rPr lang="th-TH" b="1" dirty="0">
                <a:solidFill>
                  <a:schemeClr val="tx2"/>
                </a:solidFill>
                <a:latin typeface="Cordia New" pitchFamily="34" charset="-34"/>
                <a:cs typeface="Cordia New" pitchFamily="34" charset="-34"/>
              </a:rPr>
              <a:t>เอาเปรียบ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37112" y="2281567"/>
            <a:ext cx="46383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37350" y="2711912"/>
            <a:ext cx="23897" cy="388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11560" y="836712"/>
            <a:ext cx="7920880" cy="55446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774733" y="642918"/>
            <a:ext cx="1348995" cy="646986"/>
          </a:xfrm>
          <a:prstGeom prst="roundRect">
            <a:avLst/>
          </a:prstGeom>
          <a:solidFill>
            <a:srgbClr val="B0DD7F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</a:rPr>
              <a:t>ระดับสากล</a:t>
            </a:r>
            <a:endParaRPr lang="th-TH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-27384"/>
            <a:ext cx="167640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ประวัติสหกรณ์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4096" y="1963586"/>
            <a:ext cx="4572000" cy="14711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68580" lvl="0" algn="ctr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th-TH" b="1" u="sng" dirty="0">
                <a:solidFill>
                  <a:srgbClr val="C00000"/>
                </a:solidFill>
              </a:rPr>
              <a:t>โรเบิร์ต โอเวน</a:t>
            </a:r>
            <a:r>
              <a:rPr lang="th-TH" b="1" dirty="0">
                <a:solidFill>
                  <a:srgbClr val="C00000"/>
                </a:solidFill>
              </a:rPr>
              <a:t> </a:t>
            </a:r>
            <a:r>
              <a:rPr lang="th-TH" b="1" dirty="0" smtClean="0">
                <a:solidFill>
                  <a:srgbClr val="C00000"/>
                </a:solidFill>
              </a:rPr>
              <a:t> </a:t>
            </a:r>
          </a:p>
          <a:p>
            <a:pPr marL="68580" lvl="0" algn="ctr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th-TH" b="1" dirty="0" smtClean="0"/>
              <a:t>บิดา</a:t>
            </a:r>
            <a:r>
              <a:rPr lang="th-TH" b="1" dirty="0"/>
              <a:t>แห่งสหกรณ์โลก เสนอการจัดตั้งชมรมสหกรณ์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7741" y="4023524"/>
            <a:ext cx="1862211" cy="52322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th-TH" b="1" dirty="0"/>
              <a:t>ทำไม่ได้ที่</a:t>
            </a:r>
            <a:r>
              <a:rPr lang="th-TH" b="1" u="sng" dirty="0">
                <a:solidFill>
                  <a:srgbClr val="FF5353"/>
                </a:solidFill>
              </a:rPr>
              <a:t>อังกฤษ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4650" y="4761902"/>
            <a:ext cx="2055692" cy="1040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th-TH" b="1" u="sng" dirty="0">
                <a:solidFill>
                  <a:srgbClr val="7030A0"/>
                </a:solidFill>
              </a:rPr>
              <a:t>ล้มเลิก </a:t>
            </a:r>
            <a:endParaRPr lang="th-TH" b="1" dirty="0"/>
          </a:p>
          <a:p>
            <a:pPr marL="68580" lvl="0" algn="ctr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th-TH" b="1" dirty="0" smtClean="0"/>
              <a:t>ทุน </a:t>
            </a:r>
            <a:r>
              <a:rPr lang="th-TH" b="1" dirty="0"/>
              <a:t>+ สมาชิก ไม่พอ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79712" y="5282044"/>
            <a:ext cx="2510944" cy="523220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th-TH" b="1" dirty="0"/>
              <a:t>ทำที่</a:t>
            </a:r>
            <a:r>
              <a:rPr lang="th-TH" b="1" u="sng" dirty="0">
                <a:solidFill>
                  <a:srgbClr val="FF0000"/>
                </a:solidFill>
              </a:rPr>
              <a:t>อเมริกา – นิวฮาโมนี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96897" y="3519468"/>
            <a:ext cx="23897" cy="388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63589" y="4761902"/>
            <a:ext cx="23897" cy="388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972261" y="5543654"/>
            <a:ext cx="46383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ttp://upload.wikimedia.org/wikipedia/commons/b/bd/New_harmony_vi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54" y="2708920"/>
            <a:ext cx="2741394" cy="16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upload.wikimedia.org/wikipedia/commons/c/cf/Portrait_of_Robert_Owen_(1771_-_1858)_by_John_Cranch,_1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54" y="836712"/>
            <a:ext cx="2063593" cy="1634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88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11560" y="836712"/>
            <a:ext cx="7920880" cy="55446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774733" y="642918"/>
            <a:ext cx="1348995" cy="646986"/>
          </a:xfrm>
          <a:prstGeom prst="roundRect">
            <a:avLst/>
          </a:prstGeom>
          <a:solidFill>
            <a:srgbClr val="B0DD7F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</a:rPr>
              <a:t>ระดับสากล</a:t>
            </a:r>
            <a:endParaRPr lang="th-TH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-27384"/>
            <a:ext cx="167640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ประวัติสหกรณ์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4096" y="1963586"/>
            <a:ext cx="4572000" cy="10402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68580" lvl="0" algn="ctr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th-TH" b="1" u="sng" dirty="0">
                <a:solidFill>
                  <a:srgbClr val="C00000"/>
                </a:solidFill>
              </a:rPr>
              <a:t>นายแพทย์วิลเลี่ยม </a:t>
            </a:r>
            <a:r>
              <a:rPr lang="th-TH" b="1" u="sng" dirty="0" smtClean="0">
                <a:solidFill>
                  <a:srgbClr val="C00000"/>
                </a:solidFill>
              </a:rPr>
              <a:t>คิง</a:t>
            </a:r>
          </a:p>
          <a:p>
            <a:pPr marL="68580" algn="ctr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th-TH" b="1" dirty="0">
                <a:solidFill>
                  <a:schemeClr val="tx2"/>
                </a:solidFill>
              </a:rPr>
              <a:t>เห็นปัญหาด้าน</a:t>
            </a:r>
            <a:r>
              <a:rPr lang="th-TH" b="1" dirty="0" smtClean="0">
                <a:solidFill>
                  <a:schemeClr val="tx2"/>
                </a:solidFill>
              </a:rPr>
              <a:t>ทุน</a:t>
            </a:r>
            <a:endParaRPr lang="th-TH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7741" y="4023524"/>
            <a:ext cx="1862211" cy="52322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th-TH" b="1" dirty="0">
                <a:solidFill>
                  <a:schemeClr val="tx2"/>
                </a:solidFill>
              </a:rPr>
              <a:t>ตั้ง</a:t>
            </a:r>
            <a:r>
              <a:rPr lang="th-TH" b="1" u="sng" dirty="0">
                <a:solidFill>
                  <a:srgbClr val="FF5353"/>
                </a:solidFill>
              </a:rPr>
              <a:t>สมาคมการค้า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36366" y="5316024"/>
            <a:ext cx="968855" cy="523220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pPr marL="68580" lvl="0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th-TH" b="1" u="sng" dirty="0">
                <a:solidFill>
                  <a:schemeClr val="accent6">
                    <a:lumMod val="50000"/>
                  </a:schemeClr>
                </a:solidFill>
              </a:rPr>
              <a:t>ล้มเหลว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96897" y="3519468"/>
            <a:ext cx="23897" cy="388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63589" y="4761902"/>
            <a:ext cx="23897" cy="388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en.docsity.com/news/wp-content/uploads/2013/05/Dr.-Willam-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05362"/>
            <a:ext cx="2624612" cy="3327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farm4.staticflickr.com/3373/4630795060_4f646969f7_z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9" y="966412"/>
            <a:ext cx="7881265" cy="52709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4733" y="642918"/>
            <a:ext cx="1348995" cy="646986"/>
          </a:xfrm>
          <a:prstGeom prst="roundRect">
            <a:avLst/>
          </a:prstGeom>
          <a:solidFill>
            <a:srgbClr val="B0DD7F"/>
          </a:solidFill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</a:rPr>
              <a:t>ระดับสากล</a:t>
            </a:r>
            <a:endParaRPr lang="th-TH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-27384"/>
            <a:ext cx="167640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ประวัติสหกรณ์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9852" y="1963586"/>
            <a:ext cx="4572000" cy="10402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68580" lvl="0" algn="ctr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th-TH" b="1" dirty="0"/>
              <a:t>เมือง</a:t>
            </a:r>
            <a:r>
              <a:rPr lang="th-TH" b="1" u="sng" dirty="0">
                <a:solidFill>
                  <a:srgbClr val="FF0000"/>
                </a:solidFill>
              </a:rPr>
              <a:t>รอซเดล</a:t>
            </a:r>
            <a:r>
              <a:rPr lang="th-TH" b="1" dirty="0">
                <a:solidFill>
                  <a:srgbClr val="FF0000"/>
                </a:solidFill>
              </a:rPr>
              <a:t> </a:t>
            </a:r>
            <a:r>
              <a:rPr lang="th-TH" b="1" dirty="0" smtClean="0">
                <a:solidFill>
                  <a:srgbClr val="7030A0"/>
                </a:solidFill>
              </a:rPr>
              <a:t>สหกรณ์</a:t>
            </a:r>
            <a:r>
              <a:rPr lang="th-TH" b="1" dirty="0">
                <a:solidFill>
                  <a:srgbClr val="7030A0"/>
                </a:solidFill>
              </a:rPr>
              <a:t>แรกของ</a:t>
            </a:r>
            <a:r>
              <a:rPr lang="th-TH" b="1" dirty="0" smtClean="0">
                <a:solidFill>
                  <a:srgbClr val="7030A0"/>
                </a:solidFill>
              </a:rPr>
              <a:t>โลก</a:t>
            </a:r>
          </a:p>
          <a:p>
            <a:pPr marL="68580" algn="ctr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en-US" b="1" dirty="0" smtClean="0"/>
              <a:t>(</a:t>
            </a:r>
            <a:r>
              <a:rPr lang="th-TH" b="1" dirty="0" smtClean="0"/>
              <a:t>โรงงาน</a:t>
            </a:r>
            <a:r>
              <a:rPr lang="th-TH" b="1" dirty="0"/>
              <a:t>ทอผ้า </a:t>
            </a:r>
            <a:r>
              <a:rPr lang="th-TH" b="1" dirty="0" smtClean="0">
                <a:sym typeface="Wingdings" pitchFamily="2" charset="2"/>
              </a:rPr>
              <a:t>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th-TH" b="1" dirty="0" smtClean="0"/>
              <a:t>ถูก</a:t>
            </a:r>
            <a:r>
              <a:rPr lang="th-TH" b="1" dirty="0"/>
              <a:t>เอา</a:t>
            </a:r>
            <a:r>
              <a:rPr lang="th-TH" b="1" dirty="0" smtClean="0"/>
              <a:t>เปรียบ</a:t>
            </a:r>
            <a:r>
              <a:rPr lang="en-US" b="1" dirty="0" smtClean="0"/>
              <a:t>)</a:t>
            </a:r>
            <a:endParaRPr lang="th-TH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043608" y="4023524"/>
            <a:ext cx="4112219" cy="95410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chemeClr val="accent1"/>
              </a:buClr>
              <a:buSzPct val="76000"/>
              <a:defRPr/>
            </a:pPr>
            <a:r>
              <a:rPr lang="th-TH" b="1" dirty="0"/>
              <a:t>วันเสาร์แรกของเดือนกรกฎาคมของทุกปีเป็นวันสหกรณ์โลก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96897" y="3519468"/>
            <a:ext cx="23897" cy="388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10" y="2372767"/>
            <a:ext cx="2324472" cy="229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670</TotalTime>
  <Words>1344</Words>
  <Application>Microsoft Office PowerPoint</Application>
  <PresentationFormat>On-screen Show (4:3)</PresentationFormat>
  <Paragraphs>282</Paragraphs>
  <Slides>47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Austin</vt:lpstr>
      <vt:lpstr>PowerPoint Presentation</vt:lpstr>
      <vt:lpstr>ประวัติสหกรณ์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ประเภทของสหกรณ์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เหตุผลของการจัดการประเภทสหกรณ์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167</cp:revision>
  <dcterms:created xsi:type="dcterms:W3CDTF">2013-11-24T09:49:24Z</dcterms:created>
  <dcterms:modified xsi:type="dcterms:W3CDTF">2013-12-22T11:47:21Z</dcterms:modified>
</cp:coreProperties>
</file>